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73" r:id="rId6"/>
    <p:sldId id="274" r:id="rId7"/>
    <p:sldId id="275" r:id="rId8"/>
    <p:sldId id="261" r:id="rId9"/>
    <p:sldId id="277" r:id="rId10"/>
    <p:sldId id="278" r:id="rId11"/>
    <p:sldId id="280" r:id="rId12"/>
    <p:sldId id="262" r:id="rId13"/>
    <p:sldId id="283" r:id="rId14"/>
    <p:sldId id="282" r:id="rId15"/>
    <p:sldId id="263" r:id="rId16"/>
    <p:sldId id="288" r:id="rId17"/>
    <p:sldId id="289" r:id="rId18"/>
    <p:sldId id="291" r:id="rId19"/>
    <p:sldId id="264" r:id="rId20"/>
    <p:sldId id="265" r:id="rId21"/>
    <p:sldId id="287" r:id="rId2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Ruiz" initials="CR" lastIdx="1" clrIdx="0">
    <p:extLst>
      <p:ext uri="{19B8F6BF-5375-455C-9EA6-DF929625EA0E}">
        <p15:presenceInfo xmlns:p15="http://schemas.microsoft.com/office/powerpoint/2012/main" userId="3d80de4cb5e19f1d" providerId="Windows Live"/>
      </p:ext>
    </p:extLst>
  </p:cmAuthor>
  <p:cmAuthor id="2" name="Claudia Banoy" initials="CB" lastIdx="1" clrIdx="1">
    <p:extLst>
      <p:ext uri="{19B8F6BF-5375-455C-9EA6-DF929625EA0E}">
        <p15:presenceInfo xmlns:p15="http://schemas.microsoft.com/office/powerpoint/2012/main" userId="S::direccion@fundacionfondecor.org.co::4b0f29e6-8d0c-4a47-a763-a5ff585210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5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4" d="100"/>
          <a:sy n="64" d="100"/>
        </p:scale>
        <p:origin x="97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EE6BA9-855E-4EA8-87D4-7F23B5EB6AF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D1245812-4D0D-4993-AC50-4EAE821CF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C1C52DB-BABF-4D8A-9577-442E40697033}"/>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5" name="Marcador de pie de página 4">
            <a:extLst>
              <a:ext uri="{FF2B5EF4-FFF2-40B4-BE49-F238E27FC236}">
                <a16:creationId xmlns:a16="http://schemas.microsoft.com/office/drawing/2014/main" id="{918032C4-6A90-4EB9-9B1B-FC5AD19487A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51A1F25-73FF-41C7-9CCE-B3A024F5D571}"/>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229576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15D33-A350-4144-8689-05F823DECE7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42C78FC-05CC-423C-A71F-B646FBCE7BD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02422DE-CDAE-4149-B646-7FCCC7D59797}"/>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5" name="Marcador de pie de página 4">
            <a:extLst>
              <a:ext uri="{FF2B5EF4-FFF2-40B4-BE49-F238E27FC236}">
                <a16:creationId xmlns:a16="http://schemas.microsoft.com/office/drawing/2014/main" id="{49CAFF2B-C9A5-4774-9EA5-544D6428AA8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3B3D3EC-D225-48E3-B16C-91371B50270F}"/>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319911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92FC8E-0C79-4E8B-B8ED-EE6FC4CAED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505002F-4305-44F0-94D5-116305561E3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76EAF6A-B2C7-4EB9-8ED2-B5AE17715793}"/>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5" name="Marcador de pie de página 4">
            <a:extLst>
              <a:ext uri="{FF2B5EF4-FFF2-40B4-BE49-F238E27FC236}">
                <a16:creationId xmlns:a16="http://schemas.microsoft.com/office/drawing/2014/main" id="{4CF9D114-F464-4A87-896F-41F0A21811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57D10CB-2E1A-424C-A1B2-1FDBD946606E}"/>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200330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70AC9-2BAB-48BC-BFA8-1003D447F53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B558753-B086-4AD4-86AF-D0016787F6D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58EA534-1BD5-4335-9D32-901A882B6C63}"/>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5" name="Marcador de pie de página 4">
            <a:extLst>
              <a:ext uri="{FF2B5EF4-FFF2-40B4-BE49-F238E27FC236}">
                <a16:creationId xmlns:a16="http://schemas.microsoft.com/office/drawing/2014/main" id="{EC1994FC-5C07-42FC-B153-14E31E2D6D8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071C237-CC03-461B-A6E5-1696B21A592F}"/>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147006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4FA290-5DAA-4AB0-B333-8BB3C5454E0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ABA01E0-5159-4A7E-828F-2D26F48F8E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77DA5F-59F8-4EC0-AEB7-92F989B928E6}"/>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5" name="Marcador de pie de página 4">
            <a:extLst>
              <a:ext uri="{FF2B5EF4-FFF2-40B4-BE49-F238E27FC236}">
                <a16:creationId xmlns:a16="http://schemas.microsoft.com/office/drawing/2014/main" id="{0FEF3CD5-FF0B-4F54-841C-2E5BC5B2431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194E03D-80C3-4D67-8C06-8C0923CBBC2D}"/>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425877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F71077-AA8D-42CF-8332-DC824BBDF93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CDC40B5-FCFB-4B59-B39F-EC794D44F05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9E1A0C3A-A387-4B5A-88D1-ADF68CE1FDB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5A7FB9F-EA5C-41D0-BF49-96972485CD7E}"/>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6" name="Marcador de pie de página 5">
            <a:extLst>
              <a:ext uri="{FF2B5EF4-FFF2-40B4-BE49-F238E27FC236}">
                <a16:creationId xmlns:a16="http://schemas.microsoft.com/office/drawing/2014/main" id="{20B9B14D-1945-48CC-8244-55D86F6B5AC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CA69732-E36C-488B-B3F0-58611406830D}"/>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168245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DBE41D-C7C7-4C36-9C6E-4FF8E60D792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EF1A142-31AE-47AD-88CD-5FDB6D901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ACCC20C-A5C3-41DA-8950-5EFF05A445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F1A9F4FD-CBA9-4B41-9D6D-FC0C74763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1B147CE-0BC8-4188-8DF3-6C5C6BC2C4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896BECA-26EC-43B2-9BD6-4E3ECE80E0DB}"/>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8" name="Marcador de pie de página 7">
            <a:extLst>
              <a:ext uri="{FF2B5EF4-FFF2-40B4-BE49-F238E27FC236}">
                <a16:creationId xmlns:a16="http://schemas.microsoft.com/office/drawing/2014/main" id="{5198C05D-EDBF-4EF7-8410-E3589D2E743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5B16B74-AD39-41ED-9BFC-217E1B2D7964}"/>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271545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C546C-E609-4033-9139-49CC5E070C0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6DC8918-26A5-4C12-B0EC-58D64C1B940B}"/>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4" name="Marcador de pie de página 3">
            <a:extLst>
              <a:ext uri="{FF2B5EF4-FFF2-40B4-BE49-F238E27FC236}">
                <a16:creationId xmlns:a16="http://schemas.microsoft.com/office/drawing/2014/main" id="{CA1246A5-3069-4387-BCAD-2B2D00B7DA3A}"/>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B7E2BC1-09E2-4108-87C5-67DB431CD097}"/>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133456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2AD8C7-8DAD-41B5-BC1A-96DAEAC265D1}"/>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3" name="Marcador de pie de página 2">
            <a:extLst>
              <a:ext uri="{FF2B5EF4-FFF2-40B4-BE49-F238E27FC236}">
                <a16:creationId xmlns:a16="http://schemas.microsoft.com/office/drawing/2014/main" id="{944C0733-729E-429E-9FA3-87DB88D21AA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74B584D-B9BE-46B4-99E3-577C4142A394}"/>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192817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B3B59-0723-4DB4-8329-F56A3D53E9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54E48D4-2D0F-49D6-A213-B5F3646A0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369BB14-CA05-495D-9D82-983DB7CCE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03D9C71-8F79-4BAF-9901-539EABAF80BA}"/>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6" name="Marcador de pie de página 5">
            <a:extLst>
              <a:ext uri="{FF2B5EF4-FFF2-40B4-BE49-F238E27FC236}">
                <a16:creationId xmlns:a16="http://schemas.microsoft.com/office/drawing/2014/main" id="{79F4F010-CE1A-482E-9542-892DC603DD4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7F53D92-BA8D-4032-8472-7C32BB6099DC}"/>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380793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E44267-72E9-42A2-A24A-3F64FA2B52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60C144D-B085-4C8B-AB07-31F391C79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70A6E0A0-C38A-4463-8883-36611EABD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6033E5-C3B8-4A04-9A42-08A9CF092680}"/>
              </a:ext>
            </a:extLst>
          </p:cNvPr>
          <p:cNvSpPr>
            <a:spLocks noGrp="1"/>
          </p:cNvSpPr>
          <p:nvPr>
            <p:ph type="dt" sz="half" idx="10"/>
          </p:nvPr>
        </p:nvSpPr>
        <p:spPr/>
        <p:txBody>
          <a:bodyPr/>
          <a:lstStyle/>
          <a:p>
            <a:fld id="{92F8C974-1CE4-442F-905E-EE5EA576AC91}" type="datetimeFigureOut">
              <a:rPr lang="es-CO" smtClean="0"/>
              <a:t>24/08/2022</a:t>
            </a:fld>
            <a:endParaRPr lang="es-CO"/>
          </a:p>
        </p:txBody>
      </p:sp>
      <p:sp>
        <p:nvSpPr>
          <p:cNvPr id="6" name="Marcador de pie de página 5">
            <a:extLst>
              <a:ext uri="{FF2B5EF4-FFF2-40B4-BE49-F238E27FC236}">
                <a16:creationId xmlns:a16="http://schemas.microsoft.com/office/drawing/2014/main" id="{D344A4B2-8151-43F1-B7DC-8BDBC316F9B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1F70EA0-33F7-40C5-B4B7-08DBB4CDC7D5}"/>
              </a:ext>
            </a:extLst>
          </p:cNvPr>
          <p:cNvSpPr>
            <a:spLocks noGrp="1"/>
          </p:cNvSpPr>
          <p:nvPr>
            <p:ph type="sldNum" sz="quarter" idx="12"/>
          </p:nvPr>
        </p:nvSpPr>
        <p:spPr/>
        <p:txBody>
          <a:bodyPr/>
          <a:lstStyle/>
          <a:p>
            <a:fld id="{994060FF-C409-4C72-9CCD-056D7CEB6A9D}" type="slidenum">
              <a:rPr lang="es-CO" smtClean="0"/>
              <a:t>‹Nº›</a:t>
            </a:fld>
            <a:endParaRPr lang="es-CO"/>
          </a:p>
        </p:txBody>
      </p:sp>
    </p:spTree>
    <p:extLst>
      <p:ext uri="{BB962C8B-B14F-4D97-AF65-F5344CB8AC3E}">
        <p14:creationId xmlns:p14="http://schemas.microsoft.com/office/powerpoint/2010/main" val="396030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C3FC35-A8E7-4484-9F21-112FB0829E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375DBD3-E16C-482C-8CB9-9B28746BAF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18F94EC-3C91-4711-8472-7552AED12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8C974-1CE4-442F-905E-EE5EA576AC91}" type="datetimeFigureOut">
              <a:rPr lang="es-CO" smtClean="0"/>
              <a:t>24/08/2022</a:t>
            </a:fld>
            <a:endParaRPr lang="es-CO"/>
          </a:p>
        </p:txBody>
      </p:sp>
      <p:sp>
        <p:nvSpPr>
          <p:cNvPr id="5" name="Marcador de pie de página 4">
            <a:extLst>
              <a:ext uri="{FF2B5EF4-FFF2-40B4-BE49-F238E27FC236}">
                <a16:creationId xmlns:a16="http://schemas.microsoft.com/office/drawing/2014/main" id="{4BBB5869-F460-4D07-8FF0-354A24F63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C09B5A8-AD4C-44D7-BBA7-4ADCE8407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060FF-C409-4C72-9CCD-056D7CEB6A9D}" type="slidenum">
              <a:rPr lang="es-CO" smtClean="0"/>
              <a:t>‹Nº›</a:t>
            </a:fld>
            <a:endParaRPr lang="es-CO"/>
          </a:p>
        </p:txBody>
      </p:sp>
    </p:spTree>
    <p:extLst>
      <p:ext uri="{BB962C8B-B14F-4D97-AF65-F5344CB8AC3E}">
        <p14:creationId xmlns:p14="http://schemas.microsoft.com/office/powerpoint/2010/main" val="427526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7D868D2-3D0E-44CD-8514-60F4225622F8}"/>
              </a:ext>
            </a:extLst>
          </p:cNvPr>
          <p:cNvPicPr>
            <a:picLocks noChangeAspect="1"/>
          </p:cNvPicPr>
          <p:nvPr/>
        </p:nvPicPr>
        <p:blipFill rotWithShape="1">
          <a:blip r:embed="rId2">
            <a:extLst>
              <a:ext uri="{28A0092B-C50C-407E-A947-70E740481C1C}">
                <a14:useLocalDpi xmlns:a14="http://schemas.microsoft.com/office/drawing/2010/main" val="0"/>
              </a:ext>
            </a:extLst>
          </a:blip>
          <a:srcRect r="15507"/>
          <a:stretch/>
        </p:blipFill>
        <p:spPr>
          <a:xfrm>
            <a:off x="4982817" y="0"/>
            <a:ext cx="7209183" cy="6858000"/>
          </a:xfrm>
          <a:prstGeom prst="rect">
            <a:avLst/>
          </a:prstGeom>
        </p:spPr>
      </p:pic>
      <p:pic>
        <p:nvPicPr>
          <p:cNvPr id="12" name="Imagen 11">
            <a:extLst>
              <a:ext uri="{FF2B5EF4-FFF2-40B4-BE49-F238E27FC236}">
                <a16:creationId xmlns:a16="http://schemas.microsoft.com/office/drawing/2014/main" id="{7AE48B5E-E3ED-478C-B28F-AE8E1368DA91}"/>
              </a:ext>
            </a:extLst>
          </p:cNvPr>
          <p:cNvPicPr>
            <a:picLocks noChangeAspect="1"/>
          </p:cNvPicPr>
          <p:nvPr/>
        </p:nvPicPr>
        <p:blipFill rotWithShape="1">
          <a:blip r:embed="rId3">
            <a:extLst>
              <a:ext uri="{28A0092B-C50C-407E-A947-70E740481C1C}">
                <a14:useLocalDpi xmlns:a14="http://schemas.microsoft.com/office/drawing/2010/main" val="0"/>
              </a:ext>
            </a:extLst>
          </a:blip>
          <a:srcRect l="2063" t="4183" b="25978"/>
          <a:stretch/>
        </p:blipFill>
        <p:spPr>
          <a:xfrm>
            <a:off x="-159026" y="0"/>
            <a:ext cx="9316278" cy="6858000"/>
          </a:xfrm>
          <a:prstGeom prst="rect">
            <a:avLst/>
          </a:prstGeom>
        </p:spPr>
      </p:pic>
      <p:sp>
        <p:nvSpPr>
          <p:cNvPr id="7" name="CuadroTexto 6">
            <a:extLst>
              <a:ext uri="{FF2B5EF4-FFF2-40B4-BE49-F238E27FC236}">
                <a16:creationId xmlns:a16="http://schemas.microsoft.com/office/drawing/2014/main" id="{33834292-9617-4E5D-806F-443A0E6FBD2E}"/>
              </a:ext>
            </a:extLst>
          </p:cNvPr>
          <p:cNvSpPr txBox="1"/>
          <p:nvPr/>
        </p:nvSpPr>
        <p:spPr>
          <a:xfrm>
            <a:off x="-2186607" y="2809460"/>
            <a:ext cx="10469217" cy="1569660"/>
          </a:xfrm>
          <a:prstGeom prst="rect">
            <a:avLst/>
          </a:prstGeom>
          <a:noFill/>
        </p:spPr>
        <p:txBody>
          <a:bodyPr wrap="square" rtlCol="0">
            <a:spAutoFit/>
          </a:bodyPr>
          <a:lstStyle/>
          <a:p>
            <a:pPr algn="ctr"/>
            <a:endParaRPr lang="es-CO" sz="3200" b="1" dirty="0">
              <a:solidFill>
                <a:schemeClr val="bg1"/>
              </a:solidFill>
              <a:latin typeface="Yu Gothic UI" panose="020B0500000000000000" pitchFamily="34" charset="-128"/>
              <a:ea typeface="Yu Gothic UI" panose="020B0500000000000000" pitchFamily="34" charset="-128"/>
              <a:cs typeface="Arial" panose="020B0604020202020204" pitchFamily="34" charset="0"/>
            </a:endParaRPr>
          </a:p>
          <a:p>
            <a:pPr algn="ctr"/>
            <a:r>
              <a:rPr lang="es-CO" sz="3200" b="1" dirty="0">
                <a:solidFill>
                  <a:schemeClr val="bg1"/>
                </a:solidFill>
                <a:latin typeface="Yu Gothic UI" panose="020B0500000000000000" pitchFamily="34" charset="-128"/>
                <a:ea typeface="Yu Gothic UI" panose="020B0500000000000000" pitchFamily="34" charset="-128"/>
                <a:cs typeface="Arial" panose="020B0604020202020204" pitchFamily="34" charset="0"/>
              </a:rPr>
              <a:t>FUNDACIÓN FONDECOR </a:t>
            </a:r>
          </a:p>
          <a:p>
            <a:pPr algn="ctr"/>
            <a:r>
              <a:rPr lang="es-CO" sz="3200" b="1" dirty="0">
                <a:solidFill>
                  <a:schemeClr val="bg1"/>
                </a:solidFill>
                <a:latin typeface="Yu Gothic UI" panose="020B0500000000000000" pitchFamily="34" charset="-128"/>
                <a:ea typeface="Yu Gothic UI" panose="020B0500000000000000" pitchFamily="34" charset="-128"/>
                <a:cs typeface="Arial" panose="020B0604020202020204" pitchFamily="34" charset="0"/>
              </a:rPr>
              <a:t>2020, UN AÑO ESTRATÉGICO</a:t>
            </a:r>
          </a:p>
        </p:txBody>
      </p:sp>
      <p:pic>
        <p:nvPicPr>
          <p:cNvPr id="16" name="Imagen 15">
            <a:extLst>
              <a:ext uri="{FF2B5EF4-FFF2-40B4-BE49-F238E27FC236}">
                <a16:creationId xmlns:a16="http://schemas.microsoft.com/office/drawing/2014/main" id="{7E7EF69C-4F6E-4C34-8163-4B07F8B9E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774" y="1468325"/>
            <a:ext cx="2464904" cy="1082153"/>
          </a:xfrm>
          <a:prstGeom prst="rect">
            <a:avLst/>
          </a:prstGeom>
        </p:spPr>
      </p:pic>
    </p:spTree>
    <p:extLst>
      <p:ext uri="{BB962C8B-B14F-4D97-AF65-F5344CB8AC3E}">
        <p14:creationId xmlns:p14="http://schemas.microsoft.com/office/powerpoint/2010/main" val="1523890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0067D2-F78E-4B2A-92F0-1675464F3CA3}"/>
              </a:ext>
            </a:extLst>
          </p:cNvPr>
          <p:cNvSpPr txBox="1"/>
          <p:nvPr/>
        </p:nvSpPr>
        <p:spPr>
          <a:xfrm>
            <a:off x="5883965" y="452381"/>
            <a:ext cx="5036234" cy="461665"/>
          </a:xfrm>
          <a:prstGeom prst="rect">
            <a:avLst/>
          </a:prstGeom>
          <a:noFill/>
        </p:spPr>
        <p:txBody>
          <a:bodyPr wrap="square">
            <a:spAutoFit/>
          </a:bodyPr>
          <a:lstStyle/>
          <a:p>
            <a:r>
              <a:rPr lang="es-CO" sz="2400" b="1" dirty="0">
                <a:solidFill>
                  <a:srgbClr val="1B951E"/>
                </a:solidFill>
                <a:latin typeface="Yu Gothic UI" panose="020B0500000000000000" pitchFamily="34" charset="-128"/>
                <a:ea typeface="Yu Gothic UI" panose="020B0500000000000000" pitchFamily="34" charset="-128"/>
              </a:rPr>
              <a:t>BENEFICIOS DEL PROGRAMA  </a:t>
            </a:r>
          </a:p>
        </p:txBody>
      </p:sp>
      <p:pic>
        <p:nvPicPr>
          <p:cNvPr id="7" name="Imagen 6">
            <a:extLst>
              <a:ext uri="{FF2B5EF4-FFF2-40B4-BE49-F238E27FC236}">
                <a16:creationId xmlns:a16="http://schemas.microsoft.com/office/drawing/2014/main" id="{72004E59-FEC9-4E57-9DFF-201ECF966DB2}"/>
              </a:ext>
            </a:extLst>
          </p:cNvPr>
          <p:cNvPicPr>
            <a:picLocks noChangeAspect="1"/>
          </p:cNvPicPr>
          <p:nvPr/>
        </p:nvPicPr>
        <p:blipFill rotWithShape="1">
          <a:blip r:embed="rId2">
            <a:extLst>
              <a:ext uri="{28A0092B-C50C-407E-A947-70E740481C1C}">
                <a14:useLocalDpi xmlns:a14="http://schemas.microsoft.com/office/drawing/2010/main" val="0"/>
              </a:ext>
            </a:extLst>
          </a:blip>
          <a:srcRect l="5125" r="33847"/>
          <a:stretch/>
        </p:blipFill>
        <p:spPr>
          <a:xfrm>
            <a:off x="0" y="0"/>
            <a:ext cx="5497197" cy="6858000"/>
          </a:xfrm>
          <a:prstGeom prst="rect">
            <a:avLst/>
          </a:prstGeom>
          <a:ln>
            <a:noFill/>
          </a:ln>
          <a:effectLst/>
        </p:spPr>
      </p:pic>
      <p:sp>
        <p:nvSpPr>
          <p:cNvPr id="2" name="CuadroTexto 1">
            <a:extLst>
              <a:ext uri="{FF2B5EF4-FFF2-40B4-BE49-F238E27FC236}">
                <a16:creationId xmlns:a16="http://schemas.microsoft.com/office/drawing/2014/main" id="{11B42841-764C-4A6D-9339-57E0CC1FFC4E}"/>
              </a:ext>
            </a:extLst>
          </p:cNvPr>
          <p:cNvSpPr txBox="1"/>
          <p:nvPr/>
        </p:nvSpPr>
        <p:spPr>
          <a:xfrm>
            <a:off x="5883965" y="948690"/>
            <a:ext cx="6013173" cy="5586145"/>
          </a:xfrm>
          <a:prstGeom prst="rect">
            <a:avLst/>
          </a:prstGeom>
          <a:noFill/>
        </p:spPr>
        <p:txBody>
          <a:bodyPr wrap="square" rtlCol="0">
            <a:spAutoFit/>
          </a:bodyPr>
          <a:lstStyle/>
          <a:p>
            <a:pPr algn="just"/>
            <a:r>
              <a:rPr lang="es-ES" sz="1700" dirty="0">
                <a:latin typeface="Yu Gothic UI" panose="020B0500000000000000" pitchFamily="34" charset="-128"/>
                <a:ea typeface="Yu Gothic UI" panose="020B0500000000000000" pitchFamily="34" charset="-128"/>
              </a:rPr>
              <a:t>En enero un grupo de 3 estudiantes y una docente estuvieron presentes en el evento nacional de la </a:t>
            </a:r>
            <a:r>
              <a:rPr lang="es-ES" sz="1700" dirty="0" err="1">
                <a:latin typeface="Yu Gothic UI" panose="020B0500000000000000" pitchFamily="34" charset="-128"/>
                <a:ea typeface="Yu Gothic UI" panose="020B0500000000000000" pitchFamily="34" charset="-128"/>
              </a:rPr>
              <a:t>First</a:t>
            </a:r>
            <a:r>
              <a:rPr lang="es-ES" sz="1700" dirty="0">
                <a:latin typeface="Yu Gothic UI" panose="020B0500000000000000" pitchFamily="34" charset="-128"/>
                <a:ea typeface="Yu Gothic UI" panose="020B0500000000000000" pitchFamily="34" charset="-128"/>
              </a:rPr>
              <a:t> Lego League, realizado en Bogotá. La Fundación patrocinó el 100% del viaje y estadía de los participantes, quienes recibieron el premio de “</a:t>
            </a:r>
            <a:r>
              <a:rPr lang="es-ES" sz="1700" dirty="0" err="1">
                <a:latin typeface="Yu Gothic UI" panose="020B0500000000000000" pitchFamily="34" charset="-128"/>
                <a:ea typeface="Yu Gothic UI" panose="020B0500000000000000" pitchFamily="34" charset="-128"/>
              </a:rPr>
              <a:t>Explorers</a:t>
            </a:r>
            <a:r>
              <a:rPr lang="es-ES" sz="1700" dirty="0">
                <a:latin typeface="Yu Gothic UI" panose="020B0500000000000000" pitchFamily="34" charset="-128"/>
                <a:ea typeface="Yu Gothic UI" panose="020B0500000000000000" pitchFamily="34" charset="-128"/>
              </a:rPr>
              <a:t> </a:t>
            </a:r>
            <a:r>
              <a:rPr lang="es-ES" sz="1700" dirty="0" err="1">
                <a:latin typeface="Yu Gothic UI" panose="020B0500000000000000" pitchFamily="34" charset="-128"/>
                <a:ea typeface="Yu Gothic UI" panose="020B0500000000000000" pitchFamily="34" charset="-128"/>
              </a:rPr>
              <a:t>Award</a:t>
            </a:r>
            <a:r>
              <a:rPr lang="es-ES" sz="1700" dirty="0">
                <a:latin typeface="Yu Gothic UI" panose="020B0500000000000000" pitchFamily="34" charset="-128"/>
                <a:ea typeface="Yu Gothic UI" panose="020B0500000000000000" pitchFamily="34" charset="-128"/>
              </a:rPr>
              <a:t>”. </a:t>
            </a:r>
          </a:p>
          <a:p>
            <a:pPr algn="just"/>
            <a:endParaRPr lang="es-ES" sz="1700" b="0" i="0" dirty="0">
              <a:effectLst/>
              <a:latin typeface="Yu Gothic UI" panose="020B0500000000000000" pitchFamily="34" charset="-128"/>
              <a:ea typeface="Yu Gothic UI" panose="020B0500000000000000" pitchFamily="34" charset="-128"/>
            </a:endParaRPr>
          </a:p>
          <a:p>
            <a:pPr algn="just"/>
            <a:r>
              <a:rPr lang="es-ES" sz="1700" dirty="0">
                <a:latin typeface="Yu Gothic UI" panose="020B0500000000000000" pitchFamily="34" charset="-128"/>
                <a:ea typeface="Yu Gothic UI" panose="020B0500000000000000" pitchFamily="34" charset="-128"/>
              </a:rPr>
              <a:t>Posteriormente</a:t>
            </a:r>
            <a:r>
              <a:rPr lang="es-ES" sz="1700" b="0" i="0" dirty="0">
                <a:effectLst/>
                <a:latin typeface="Yu Gothic UI" panose="020B0500000000000000" pitchFamily="34" charset="-128"/>
                <a:ea typeface="Yu Gothic UI" panose="020B0500000000000000" pitchFamily="34" charset="-128"/>
              </a:rPr>
              <a:t> se </a:t>
            </a:r>
            <a:r>
              <a:rPr lang="es-ES" sz="1700" dirty="0">
                <a:latin typeface="Yu Gothic UI" panose="020B0500000000000000" pitchFamily="34" charset="-128"/>
                <a:ea typeface="Yu Gothic UI" panose="020B0500000000000000" pitchFamily="34" charset="-128"/>
              </a:rPr>
              <a:t>crea un programa piloto c</a:t>
            </a:r>
            <a:r>
              <a:rPr lang="es-ES" sz="1700" b="0" i="0" dirty="0">
                <a:effectLst/>
                <a:latin typeface="Yu Gothic UI" panose="020B0500000000000000" pitchFamily="34" charset="-128"/>
                <a:ea typeface="Yu Gothic UI" panose="020B0500000000000000" pitchFamily="34" charset="-128"/>
              </a:rPr>
              <a:t>on el fin de aportar a los procesos de educación virtual, adoptada por las diferentes instituciones educativas alrededor de La Guajira a raíz de la pandemia, la Fundación Fondecor hizo entrega de 15 tabletas a los jóvenes que hacen parte de los programas de robótica quienes desde julio están recibiendo clases. </a:t>
            </a:r>
          </a:p>
          <a:p>
            <a:pPr algn="just"/>
            <a:endParaRPr lang="es-ES" sz="1700" b="0" i="0" dirty="0">
              <a:effectLst/>
              <a:latin typeface="Yu Gothic UI" panose="020B0500000000000000" pitchFamily="34" charset="-128"/>
              <a:ea typeface="Yu Gothic UI" panose="020B0500000000000000" pitchFamily="34" charset="-128"/>
            </a:endParaRPr>
          </a:p>
          <a:p>
            <a:pPr algn="just"/>
            <a:r>
              <a:rPr lang="es-ES" sz="1700" dirty="0">
                <a:latin typeface="Yu Gothic UI" panose="020B0500000000000000" pitchFamily="34" charset="-128"/>
                <a:ea typeface="Yu Gothic UI" panose="020B0500000000000000" pitchFamily="34" charset="-128"/>
              </a:rPr>
              <a:t>En el mes de octubre gracias al aporte de MINTIC, 10 de los participantes del programa reciben kits RAEE para aprendizaje de la electrónica. </a:t>
            </a:r>
          </a:p>
          <a:p>
            <a:pPr algn="just"/>
            <a:endParaRPr lang="es-CO" sz="1700" dirty="0">
              <a:latin typeface="Yu Gothic UI" panose="020B0500000000000000" pitchFamily="34" charset="-128"/>
              <a:ea typeface="Yu Gothic UI" panose="020B0500000000000000" pitchFamily="34" charset="-128"/>
            </a:endParaRPr>
          </a:p>
          <a:p>
            <a:pPr algn="just"/>
            <a:r>
              <a:rPr lang="es-CO" sz="1700" dirty="0">
                <a:latin typeface="Yu Gothic UI" panose="020B0500000000000000" pitchFamily="34" charset="-128"/>
                <a:ea typeface="Yu Gothic UI" panose="020B0500000000000000" pitchFamily="34" charset="-128"/>
              </a:rPr>
              <a:t>También en octubre inician clases de Stop </a:t>
            </a:r>
            <a:r>
              <a:rPr lang="es-CO" sz="1700" dirty="0" err="1">
                <a:latin typeface="Yu Gothic UI" panose="020B0500000000000000" pitchFamily="34" charset="-128"/>
                <a:ea typeface="Yu Gothic UI" panose="020B0500000000000000" pitchFamily="34" charset="-128"/>
              </a:rPr>
              <a:t>Motion</a:t>
            </a:r>
            <a:r>
              <a:rPr lang="es-CO" sz="1700" dirty="0">
                <a:latin typeface="Yu Gothic UI" panose="020B0500000000000000" pitchFamily="34" charset="-128"/>
                <a:ea typeface="Yu Gothic UI" panose="020B0500000000000000" pitchFamily="34" charset="-128"/>
              </a:rPr>
              <a:t>, se les entrega Kits de estudio e inician clases con la organización </a:t>
            </a:r>
            <a:r>
              <a:rPr lang="es-CO" sz="1700" dirty="0" err="1">
                <a:latin typeface="Yu Gothic UI" panose="020B0500000000000000" pitchFamily="34" charset="-128"/>
                <a:ea typeface="Yu Gothic UI" panose="020B0500000000000000" pitchFamily="34" charset="-128"/>
              </a:rPr>
              <a:t>Pixie</a:t>
            </a:r>
            <a:r>
              <a:rPr lang="es-CO" sz="1700" dirty="0">
                <a:latin typeface="Yu Gothic UI" panose="020B0500000000000000" pitchFamily="34" charset="-128"/>
                <a:ea typeface="Yu Gothic UI" panose="020B0500000000000000" pitchFamily="34" charset="-128"/>
              </a:rPr>
              <a:t> </a:t>
            </a:r>
            <a:r>
              <a:rPr lang="es-CO" sz="1700" dirty="0" err="1">
                <a:latin typeface="Yu Gothic UI" panose="020B0500000000000000" pitchFamily="34" charset="-128"/>
                <a:ea typeface="Yu Gothic UI" panose="020B0500000000000000" pitchFamily="34" charset="-128"/>
              </a:rPr>
              <a:t>Minds</a:t>
            </a:r>
            <a:r>
              <a:rPr lang="es-CO" sz="1700" dirty="0">
                <a:latin typeface="Yu Gothic UI" panose="020B0500000000000000" pitchFamily="34" charset="-128"/>
                <a:ea typeface="Yu Gothic UI" panose="020B0500000000000000" pitchFamily="34" charset="-128"/>
              </a:rPr>
              <a:t> de Bogotá quien fue contratada por la Fundación para tal fin. </a:t>
            </a:r>
            <a:endParaRPr lang="es-ES" sz="17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3613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8C1D70A-78AF-44C9-8D3C-61A10696C97A}"/>
              </a:ext>
            </a:extLst>
          </p:cNvPr>
          <p:cNvSpPr txBox="1"/>
          <p:nvPr/>
        </p:nvSpPr>
        <p:spPr>
          <a:xfrm>
            <a:off x="6330155" y="1241646"/>
            <a:ext cx="5596801" cy="4801314"/>
          </a:xfrm>
          <a:prstGeom prst="rect">
            <a:avLst/>
          </a:prstGeom>
          <a:noFill/>
        </p:spPr>
        <p:txBody>
          <a:bodyPr wrap="square" numCol="1">
            <a:spAutoFit/>
          </a:bodyPr>
          <a:lstStyle/>
          <a:p>
            <a:pPr algn="just"/>
            <a:r>
              <a:rPr lang="es-ES" sz="1700" dirty="0">
                <a:latin typeface="Yu Gothic UI" panose="020B0500000000000000" pitchFamily="34" charset="-128"/>
                <a:ea typeface="Yu Gothic UI" panose="020B0500000000000000" pitchFamily="34" charset="-128"/>
              </a:rPr>
              <a:t>La Fundación </a:t>
            </a:r>
            <a:r>
              <a:rPr lang="es-ES" sz="1700" dirty="0" err="1">
                <a:latin typeface="Yu Gothic UI" panose="020B0500000000000000" pitchFamily="34" charset="-128"/>
                <a:ea typeface="Yu Gothic UI" panose="020B0500000000000000" pitchFamily="34" charset="-128"/>
              </a:rPr>
              <a:t>Fondecor</a:t>
            </a:r>
            <a:r>
              <a:rPr lang="es-ES" sz="1700" dirty="0">
                <a:latin typeface="Yu Gothic UI" panose="020B0500000000000000" pitchFamily="34" charset="-128"/>
                <a:ea typeface="Yu Gothic UI" panose="020B0500000000000000" pitchFamily="34" charset="-128"/>
              </a:rPr>
              <a:t> abrió convocatoria para beneficiar a un grupo de docentes guajiros que laboren en instituciones públicas brindando un diplomado totalmente gratis en Uso de Mediaciones Tecnológicas en Ambientes Escolares no Presenciales, dictado por la Universidad del Magdalena, el cual busca crear una sensibilización de las plataformas y medios digitales como herramientas para mejorar el aprendizaje y desarrollo de los estudiantes mientras aprenden a distancia.</a:t>
            </a:r>
          </a:p>
          <a:p>
            <a:pPr algn="just"/>
            <a:endParaRPr lang="es-ES" sz="1700" dirty="0">
              <a:latin typeface="Yu Gothic UI" panose="020B0500000000000000" pitchFamily="34" charset="-128"/>
              <a:ea typeface="Yu Gothic UI" panose="020B0500000000000000" pitchFamily="34" charset="-128"/>
            </a:endParaRPr>
          </a:p>
          <a:p>
            <a:pPr algn="just"/>
            <a:r>
              <a:rPr lang="es-ES" sz="1700" dirty="0">
                <a:latin typeface="Yu Gothic UI" panose="020B0500000000000000" pitchFamily="34" charset="-128"/>
                <a:ea typeface="Yu Gothic UI" panose="020B0500000000000000" pitchFamily="34" charset="-128"/>
              </a:rPr>
              <a:t>Tras surtir el proceso de selección fueron elegidos 30 docentes de 11 municipios del Departamento (Uribia, Manaure, Maicao, Riohacha, Albania, Hatonuevo, Barrancas, Fonseca, Distracción, San Juan y Villanueva), quienes recibirán las clases en modalidad virtual de manera sincrónica y asincrónica a partir del viernes 6 de noviembre.</a:t>
            </a:r>
            <a:endParaRPr lang="es-CO" sz="1700" dirty="0">
              <a:latin typeface="Yu Gothic UI" panose="020B0500000000000000" pitchFamily="34" charset="-128"/>
              <a:ea typeface="Yu Gothic UI" panose="020B0500000000000000" pitchFamily="34" charset="-128"/>
            </a:endParaRPr>
          </a:p>
        </p:txBody>
      </p:sp>
      <p:sp>
        <p:nvSpPr>
          <p:cNvPr id="10" name="CuadroTexto 9">
            <a:extLst>
              <a:ext uri="{FF2B5EF4-FFF2-40B4-BE49-F238E27FC236}">
                <a16:creationId xmlns:a16="http://schemas.microsoft.com/office/drawing/2014/main" id="{6F497377-3C62-4604-ABBE-F2D3EF747FC2}"/>
              </a:ext>
            </a:extLst>
          </p:cNvPr>
          <p:cNvSpPr txBox="1"/>
          <p:nvPr/>
        </p:nvSpPr>
        <p:spPr>
          <a:xfrm>
            <a:off x="6330155" y="584207"/>
            <a:ext cx="4797083" cy="461665"/>
          </a:xfrm>
          <a:prstGeom prst="rect">
            <a:avLst/>
          </a:prstGeom>
          <a:noFill/>
        </p:spPr>
        <p:txBody>
          <a:bodyPr wrap="square" rtlCol="0">
            <a:spAutoFit/>
          </a:bodyPr>
          <a:lstStyle/>
          <a:p>
            <a:r>
              <a:rPr lang="es-CO" sz="2400" b="1" dirty="0">
                <a:solidFill>
                  <a:srgbClr val="1B951E"/>
                </a:solidFill>
                <a:latin typeface="Yu Gothic UI" panose="020B0500000000000000" pitchFamily="34" charset="-128"/>
                <a:ea typeface="Yu Gothic UI" panose="020B0500000000000000" pitchFamily="34" charset="-128"/>
              </a:rPr>
              <a:t>DIPLOMADO A DOCENTES</a:t>
            </a:r>
          </a:p>
        </p:txBody>
      </p:sp>
      <p:pic>
        <p:nvPicPr>
          <p:cNvPr id="3" name="Imagen 2" descr="Pantalla de computadora con imágen de hombre&#10;&#10;Descripción generada automáticamente">
            <a:extLst>
              <a:ext uri="{FF2B5EF4-FFF2-40B4-BE49-F238E27FC236}">
                <a16:creationId xmlns:a16="http://schemas.microsoft.com/office/drawing/2014/main" id="{0420A126-260B-46C8-AB23-E82184E205B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978" t="14651" r="2066"/>
          <a:stretch/>
        </p:blipFill>
        <p:spPr>
          <a:xfrm>
            <a:off x="14345" y="0"/>
            <a:ext cx="6081655" cy="4214191"/>
          </a:xfrm>
          <a:prstGeom prst="rect">
            <a:avLst/>
          </a:prstGeom>
        </p:spPr>
      </p:pic>
      <p:pic>
        <p:nvPicPr>
          <p:cNvPr id="7" name="Imagen 6" descr="Interfaz de usuario gráfica&#10;&#10;Descripción generada automáticamente">
            <a:extLst>
              <a:ext uri="{FF2B5EF4-FFF2-40B4-BE49-F238E27FC236}">
                <a16:creationId xmlns:a16="http://schemas.microsoft.com/office/drawing/2014/main" id="{D4F5CF59-F5FA-4676-983B-9AC175C666E7}"/>
              </a:ext>
            </a:extLst>
          </p:cNvPr>
          <p:cNvPicPr>
            <a:picLocks noChangeAspect="1"/>
          </p:cNvPicPr>
          <p:nvPr/>
        </p:nvPicPr>
        <p:blipFill rotWithShape="1">
          <a:blip r:embed="rId4">
            <a:extLst>
              <a:ext uri="{28A0092B-C50C-407E-A947-70E740481C1C}">
                <a14:useLocalDpi xmlns:a14="http://schemas.microsoft.com/office/drawing/2010/main" val="0"/>
              </a:ext>
            </a:extLst>
          </a:blip>
          <a:srcRect t="4378" r="235" b="33492"/>
          <a:stretch/>
        </p:blipFill>
        <p:spPr>
          <a:xfrm>
            <a:off x="14345" y="3190461"/>
            <a:ext cx="6081655" cy="3667539"/>
          </a:xfrm>
          <a:prstGeom prst="rect">
            <a:avLst/>
          </a:prstGeom>
        </p:spPr>
      </p:pic>
    </p:spTree>
    <p:extLst>
      <p:ext uri="{BB962C8B-B14F-4D97-AF65-F5344CB8AC3E}">
        <p14:creationId xmlns:p14="http://schemas.microsoft.com/office/powerpoint/2010/main" val="1048528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7BA447-0BB0-49DD-BA57-4933D417B13C}"/>
              </a:ext>
            </a:extLst>
          </p:cNvPr>
          <p:cNvSpPr>
            <a:spLocks noGrp="1"/>
          </p:cNvSpPr>
          <p:nvPr>
            <p:ph idx="1"/>
          </p:nvPr>
        </p:nvSpPr>
        <p:spPr>
          <a:xfrm>
            <a:off x="6788204" y="1749617"/>
            <a:ext cx="5079117" cy="4711652"/>
          </a:xfrm>
        </p:spPr>
        <p:txBody>
          <a:bodyPr>
            <a:normAutofit/>
          </a:bodyPr>
          <a:lstStyle/>
          <a:p>
            <a:pPr marL="0" indent="0">
              <a:buNone/>
            </a:pPr>
            <a:r>
              <a:rPr lang="es-CO" sz="2200" b="1" dirty="0">
                <a:solidFill>
                  <a:srgbClr val="1B951E"/>
                </a:solidFill>
                <a:latin typeface="Yu Gothic UI" panose="020B0500000000000000" pitchFamily="34" charset="-128"/>
                <a:ea typeface="Yu Gothic UI" panose="020B0500000000000000" pitchFamily="34" charset="-128"/>
              </a:rPr>
              <a:t>OBJETIVO DE PROGRAMA</a:t>
            </a:r>
          </a:p>
          <a:p>
            <a:pPr marL="0" indent="0">
              <a:buNone/>
            </a:pPr>
            <a:endParaRPr lang="es-CO" sz="2200" b="1" dirty="0">
              <a:solidFill>
                <a:srgbClr val="1B951E"/>
              </a:solidFill>
              <a:latin typeface="Yu Gothic UI" panose="020B0500000000000000" pitchFamily="34" charset="-128"/>
              <a:ea typeface="Yu Gothic UI" panose="020B0500000000000000" pitchFamily="34" charset="-128"/>
            </a:endParaRPr>
          </a:p>
          <a:p>
            <a:pPr marL="0" indent="0" algn="just">
              <a:buNone/>
            </a:pPr>
            <a:r>
              <a:rPr lang="es-ES" sz="2200" b="0" i="0" dirty="0" err="1">
                <a:effectLst/>
                <a:latin typeface="Yu Gothic UI" panose="020B0500000000000000" pitchFamily="34" charset="-128"/>
                <a:ea typeface="Yu Gothic UI" panose="020B0500000000000000" pitchFamily="34" charset="-128"/>
              </a:rPr>
              <a:t>The</a:t>
            </a:r>
            <a:r>
              <a:rPr lang="es-ES" sz="2200" b="0" i="0" dirty="0">
                <a:effectLst/>
                <a:latin typeface="Yu Gothic UI" panose="020B0500000000000000" pitchFamily="34" charset="-128"/>
                <a:ea typeface="Yu Gothic UI" panose="020B0500000000000000" pitchFamily="34" charset="-128"/>
              </a:rPr>
              <a:t> Big Leader nace en el Colegio Albania, por lo cual la Fundación Fondecor se articula a este programa en con el fin de brindar la posibilidad a niños y jóvenes de escuelas públicas de las comunidades Wayuu y de La Guajira que fortalezcan sus habilidades interpersonales de liderazgo.</a:t>
            </a:r>
            <a:endParaRPr lang="es-CO" sz="2200" b="1" dirty="0">
              <a:latin typeface="Yu Gothic UI" panose="020B0500000000000000" pitchFamily="34" charset="-128"/>
              <a:ea typeface="Yu Gothic UI" panose="020B0500000000000000" pitchFamily="34" charset="-128"/>
            </a:endParaRPr>
          </a:p>
        </p:txBody>
      </p:sp>
      <p:pic>
        <p:nvPicPr>
          <p:cNvPr id="5" name="Imagen 4">
            <a:extLst>
              <a:ext uri="{FF2B5EF4-FFF2-40B4-BE49-F238E27FC236}">
                <a16:creationId xmlns:a16="http://schemas.microsoft.com/office/drawing/2014/main" id="{90C0BC86-A7E8-42FC-90B2-58C4934390C0}"/>
              </a:ext>
            </a:extLst>
          </p:cNvPr>
          <p:cNvPicPr>
            <a:picLocks noChangeAspect="1"/>
          </p:cNvPicPr>
          <p:nvPr/>
        </p:nvPicPr>
        <p:blipFill rotWithShape="1">
          <a:blip r:embed="rId2">
            <a:extLst>
              <a:ext uri="{28A0092B-C50C-407E-A947-70E740481C1C}">
                <a14:useLocalDpi xmlns:a14="http://schemas.microsoft.com/office/drawing/2010/main" val="0"/>
              </a:ext>
            </a:extLst>
          </a:blip>
          <a:srcRect r="4722" b="1970"/>
          <a:stretch/>
        </p:blipFill>
        <p:spPr>
          <a:xfrm>
            <a:off x="6798324" y="479205"/>
            <a:ext cx="5393676" cy="699972"/>
          </a:xfrm>
          <a:prstGeom prst="rect">
            <a:avLst/>
          </a:prstGeom>
        </p:spPr>
      </p:pic>
      <p:sp>
        <p:nvSpPr>
          <p:cNvPr id="2" name="Título 1">
            <a:extLst>
              <a:ext uri="{FF2B5EF4-FFF2-40B4-BE49-F238E27FC236}">
                <a16:creationId xmlns:a16="http://schemas.microsoft.com/office/drawing/2014/main" id="{FF494ADC-065E-4779-B6CF-FB084208E252}"/>
              </a:ext>
            </a:extLst>
          </p:cNvPr>
          <p:cNvSpPr>
            <a:spLocks noGrp="1"/>
          </p:cNvSpPr>
          <p:nvPr>
            <p:ph type="title"/>
          </p:nvPr>
        </p:nvSpPr>
        <p:spPr>
          <a:xfrm>
            <a:off x="8091670" y="182880"/>
            <a:ext cx="3201537" cy="1325563"/>
          </a:xfrm>
        </p:spPr>
        <p:txBody>
          <a:bodyPr/>
          <a:lstStyle/>
          <a:p>
            <a:r>
              <a:rPr lang="es-CO" dirty="0">
                <a:solidFill>
                  <a:schemeClr val="bg1"/>
                </a:solidFill>
                <a:latin typeface="Yu Gothic UI" panose="020B0500000000000000" pitchFamily="34" charset="-128"/>
                <a:ea typeface="Yu Gothic UI" panose="020B0500000000000000" pitchFamily="34" charset="-128"/>
              </a:rPr>
              <a:t>LIDERAZGO</a:t>
            </a:r>
          </a:p>
        </p:txBody>
      </p:sp>
      <p:pic>
        <p:nvPicPr>
          <p:cNvPr id="7" name="Imagen 6">
            <a:extLst>
              <a:ext uri="{FF2B5EF4-FFF2-40B4-BE49-F238E27FC236}">
                <a16:creationId xmlns:a16="http://schemas.microsoft.com/office/drawing/2014/main" id="{2776C7EB-9A52-4C31-B053-EF908EC47730}"/>
              </a:ext>
            </a:extLst>
          </p:cNvPr>
          <p:cNvPicPr>
            <a:picLocks noChangeAspect="1"/>
          </p:cNvPicPr>
          <p:nvPr/>
        </p:nvPicPr>
        <p:blipFill rotWithShape="1">
          <a:blip r:embed="rId3">
            <a:extLst>
              <a:ext uri="{28A0092B-C50C-407E-A947-70E740481C1C}">
                <a14:useLocalDpi xmlns:a14="http://schemas.microsoft.com/office/drawing/2010/main" val="0"/>
              </a:ext>
            </a:extLst>
          </a:blip>
          <a:srcRect l="9049" t="1592" r="30631" b="-1592"/>
          <a:stretch/>
        </p:blipFill>
        <p:spPr>
          <a:xfrm>
            <a:off x="0" y="0"/>
            <a:ext cx="620518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206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A81421A-C580-4B73-979E-7367DCCB4725}"/>
              </a:ext>
            </a:extLst>
          </p:cNvPr>
          <p:cNvSpPr txBox="1"/>
          <p:nvPr/>
        </p:nvSpPr>
        <p:spPr>
          <a:xfrm>
            <a:off x="3585372" y="1777988"/>
            <a:ext cx="5668370" cy="400110"/>
          </a:xfrm>
          <a:prstGeom prst="rect">
            <a:avLst/>
          </a:prstGeom>
          <a:noFill/>
        </p:spPr>
        <p:txBody>
          <a:bodyPr wrap="square" rtlCol="0">
            <a:spAutoFit/>
          </a:bodyPr>
          <a:lstStyle/>
          <a:p>
            <a:pPr algn="ctr"/>
            <a:r>
              <a:rPr lang="es-CO" sz="2000" b="1" dirty="0">
                <a:solidFill>
                  <a:srgbClr val="1B951E"/>
                </a:solidFill>
                <a:latin typeface="Yu Gothic UI" panose="020B0500000000000000" pitchFamily="34" charset="-128"/>
                <a:ea typeface="Yu Gothic UI" panose="020B0500000000000000" pitchFamily="34" charset="-128"/>
              </a:rPr>
              <a:t>INSTITUCIÓN EDUCATIVAS ALIADAS</a:t>
            </a:r>
          </a:p>
        </p:txBody>
      </p:sp>
      <p:sp>
        <p:nvSpPr>
          <p:cNvPr id="5" name="CuadroTexto 4">
            <a:extLst>
              <a:ext uri="{FF2B5EF4-FFF2-40B4-BE49-F238E27FC236}">
                <a16:creationId xmlns:a16="http://schemas.microsoft.com/office/drawing/2014/main" id="{A4BEFF41-7BFB-43B1-B3F1-18FA2921E810}"/>
              </a:ext>
            </a:extLst>
          </p:cNvPr>
          <p:cNvSpPr txBox="1"/>
          <p:nvPr/>
        </p:nvSpPr>
        <p:spPr>
          <a:xfrm>
            <a:off x="4607061" y="2459504"/>
            <a:ext cx="3999569" cy="2554545"/>
          </a:xfrm>
          <a:prstGeom prst="rect">
            <a:avLst/>
          </a:prstGeom>
          <a:noFill/>
        </p:spPr>
        <p:txBody>
          <a:bodyPr wrap="square" rtlCol="0">
            <a:spAutoFit/>
          </a:bodyPr>
          <a:lstStyle/>
          <a:p>
            <a:pPr marL="285750" indent="-285750">
              <a:buFont typeface="Arial" panose="020B0604020202020204" pitchFamily="34" charset="0"/>
              <a:buChar char="•"/>
            </a:pPr>
            <a:r>
              <a:rPr lang="es-CO" sz="2000" dirty="0">
                <a:latin typeface="Yu Gothic UI" panose="020B0500000000000000" pitchFamily="34" charset="-128"/>
                <a:ea typeface="Yu Gothic UI" panose="020B0500000000000000" pitchFamily="34" charset="-128"/>
              </a:rPr>
              <a:t>I.E. Nueva Esperanza</a:t>
            </a:r>
          </a:p>
          <a:p>
            <a:pPr marL="285750" indent="-285750">
              <a:buFont typeface="Arial" panose="020B0604020202020204" pitchFamily="34" charset="0"/>
              <a:buChar char="•"/>
            </a:pPr>
            <a:r>
              <a:rPr lang="es-CO" sz="2000" dirty="0">
                <a:latin typeface="Yu Gothic UI" panose="020B0500000000000000" pitchFamily="34" charset="-128"/>
                <a:ea typeface="Yu Gothic UI" panose="020B0500000000000000" pitchFamily="34" charset="-128"/>
              </a:rPr>
              <a:t>Los Remedios</a:t>
            </a:r>
          </a:p>
          <a:p>
            <a:pPr marL="285750" indent="-285750">
              <a:buFont typeface="Arial" panose="020B0604020202020204" pitchFamily="34" charset="0"/>
              <a:buChar char="•"/>
            </a:pPr>
            <a:r>
              <a:rPr lang="es-CO" sz="2000" dirty="0">
                <a:latin typeface="Yu Gothic UI" panose="020B0500000000000000" pitchFamily="34" charset="-128"/>
                <a:ea typeface="Yu Gothic UI" panose="020B0500000000000000" pitchFamily="34" charset="-128"/>
              </a:rPr>
              <a:t>La Horqueta</a:t>
            </a:r>
          </a:p>
          <a:p>
            <a:pPr marL="285750" indent="-285750">
              <a:buFont typeface="Arial" panose="020B0604020202020204" pitchFamily="34" charset="0"/>
              <a:buChar char="•"/>
            </a:pPr>
            <a:r>
              <a:rPr lang="es-CO" sz="2000" dirty="0">
                <a:latin typeface="Yu Gothic UI" panose="020B0500000000000000" pitchFamily="34" charset="-128"/>
                <a:ea typeface="Yu Gothic UI" panose="020B0500000000000000" pitchFamily="34" charset="-128"/>
              </a:rPr>
              <a:t>I. E. </a:t>
            </a:r>
            <a:r>
              <a:rPr lang="es-CO" sz="2000" dirty="0" err="1">
                <a:latin typeface="Yu Gothic UI" panose="020B0500000000000000" pitchFamily="34" charset="-128"/>
                <a:ea typeface="Yu Gothic UI" panose="020B0500000000000000" pitchFamily="34" charset="-128"/>
              </a:rPr>
              <a:t>Eduaro</a:t>
            </a:r>
            <a:r>
              <a:rPr lang="es-CO" sz="2000" dirty="0">
                <a:latin typeface="Yu Gothic UI" panose="020B0500000000000000" pitchFamily="34" charset="-128"/>
                <a:ea typeface="Yu Gothic UI" panose="020B0500000000000000" pitchFamily="34" charset="-128"/>
              </a:rPr>
              <a:t> Pinto de </a:t>
            </a:r>
            <a:r>
              <a:rPr lang="es-CO" sz="2000" dirty="0" err="1">
                <a:latin typeface="Yu Gothic UI" panose="020B0500000000000000" pitchFamily="34" charset="-128"/>
                <a:ea typeface="Yu Gothic UI" panose="020B0500000000000000" pitchFamily="34" charset="-128"/>
              </a:rPr>
              <a:t>Porciosa</a:t>
            </a:r>
            <a:endParaRPr lang="es-CO" sz="20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lang="es-CO" sz="2000" dirty="0">
                <a:latin typeface="Yu Gothic UI" panose="020B0500000000000000" pitchFamily="34" charset="-128"/>
                <a:ea typeface="Yu Gothic UI" panose="020B0500000000000000" pitchFamily="34" charset="-128"/>
              </a:rPr>
              <a:t>Cerrejón 1</a:t>
            </a:r>
          </a:p>
          <a:p>
            <a:pPr marL="285750" indent="-285750">
              <a:buFont typeface="Arial" panose="020B0604020202020204" pitchFamily="34" charset="0"/>
              <a:buChar char="•"/>
            </a:pPr>
            <a:r>
              <a:rPr lang="es-CO" sz="2000" dirty="0" err="1">
                <a:latin typeface="Yu Gothic UI" panose="020B0500000000000000" pitchFamily="34" charset="-128"/>
                <a:ea typeface="Yu Gothic UI" panose="020B0500000000000000" pitchFamily="34" charset="-128"/>
              </a:rPr>
              <a:t>Tekia</a:t>
            </a:r>
            <a:endParaRPr lang="es-CO" sz="20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lang="es-CO" sz="2000" dirty="0" err="1">
                <a:latin typeface="Yu Gothic UI" panose="020B0500000000000000" pitchFamily="34" charset="-128"/>
                <a:ea typeface="Yu Gothic UI" panose="020B0500000000000000" pitchFamily="34" charset="-128"/>
              </a:rPr>
              <a:t>Kululumana</a:t>
            </a:r>
            <a:endParaRPr lang="es-CO" sz="2000" dirty="0">
              <a:latin typeface="Yu Gothic UI" panose="020B0500000000000000" pitchFamily="34" charset="-128"/>
              <a:ea typeface="Yu Gothic UI" panose="020B0500000000000000" pitchFamily="34" charset="-128"/>
            </a:endParaRPr>
          </a:p>
          <a:p>
            <a:pPr marL="285750" indent="-285750">
              <a:buFont typeface="Arial" panose="020B0604020202020204" pitchFamily="34" charset="0"/>
              <a:buChar char="•"/>
            </a:pPr>
            <a:r>
              <a:rPr lang="es-CO" sz="2000" dirty="0">
                <a:latin typeface="Yu Gothic UI" panose="020B0500000000000000" pitchFamily="34" charset="-128"/>
                <a:ea typeface="Yu Gothic UI" panose="020B0500000000000000" pitchFamily="34" charset="-128"/>
              </a:rPr>
              <a:t>I. E. San Rafael Albania</a:t>
            </a:r>
          </a:p>
        </p:txBody>
      </p:sp>
      <p:sp>
        <p:nvSpPr>
          <p:cNvPr id="6" name="CuadroTexto 5">
            <a:extLst>
              <a:ext uri="{FF2B5EF4-FFF2-40B4-BE49-F238E27FC236}">
                <a16:creationId xmlns:a16="http://schemas.microsoft.com/office/drawing/2014/main" id="{404CA7E6-D632-400E-B653-02605FAC79CB}"/>
              </a:ext>
            </a:extLst>
          </p:cNvPr>
          <p:cNvSpPr txBox="1"/>
          <p:nvPr/>
        </p:nvSpPr>
        <p:spPr>
          <a:xfrm>
            <a:off x="-257241" y="1752968"/>
            <a:ext cx="4173940" cy="400110"/>
          </a:xfrm>
          <a:prstGeom prst="rect">
            <a:avLst/>
          </a:prstGeom>
          <a:noFill/>
        </p:spPr>
        <p:txBody>
          <a:bodyPr wrap="square" rtlCol="0">
            <a:spAutoFit/>
          </a:bodyPr>
          <a:lstStyle/>
          <a:p>
            <a:pPr algn="ctr"/>
            <a:r>
              <a:rPr lang="es-CO" sz="2000" b="1" dirty="0">
                <a:solidFill>
                  <a:srgbClr val="1B951E"/>
                </a:solidFill>
                <a:latin typeface="Yu Gothic UI" panose="020B0500000000000000" pitchFamily="34" charset="-128"/>
                <a:ea typeface="Yu Gothic UI" panose="020B0500000000000000" pitchFamily="34" charset="-128"/>
              </a:rPr>
              <a:t>PROCESO DE SELECCIÓN</a:t>
            </a:r>
          </a:p>
        </p:txBody>
      </p:sp>
      <p:pic>
        <p:nvPicPr>
          <p:cNvPr id="8" name="Marcador de contenido 5">
            <a:extLst>
              <a:ext uri="{FF2B5EF4-FFF2-40B4-BE49-F238E27FC236}">
                <a16:creationId xmlns:a16="http://schemas.microsoft.com/office/drawing/2014/main" id="{19B7D8A3-47EB-4536-AF41-75C4176BC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01" y="225473"/>
            <a:ext cx="1889999" cy="819000"/>
          </a:xfrm>
          <a:prstGeom prst="rect">
            <a:avLst/>
          </a:prstGeom>
        </p:spPr>
      </p:pic>
      <p:pic>
        <p:nvPicPr>
          <p:cNvPr id="9" name="Imagen 8">
            <a:extLst>
              <a:ext uri="{FF2B5EF4-FFF2-40B4-BE49-F238E27FC236}">
                <a16:creationId xmlns:a16="http://schemas.microsoft.com/office/drawing/2014/main" id="{47BCC06D-238C-4B27-8671-9858C1988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594" y="0"/>
            <a:ext cx="3316406" cy="685800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D1B5B313-F465-4A80-86AB-389CED8EF02A}"/>
              </a:ext>
            </a:extLst>
          </p:cNvPr>
          <p:cNvSpPr txBox="1"/>
          <p:nvPr/>
        </p:nvSpPr>
        <p:spPr>
          <a:xfrm>
            <a:off x="337203" y="2459504"/>
            <a:ext cx="3248169" cy="1938992"/>
          </a:xfrm>
          <a:prstGeom prst="rect">
            <a:avLst/>
          </a:prstGeom>
          <a:noFill/>
        </p:spPr>
        <p:txBody>
          <a:bodyPr wrap="square" rtlCol="0">
            <a:spAutoFit/>
          </a:bodyPr>
          <a:lstStyle/>
          <a:p>
            <a:pPr algn="just"/>
            <a:r>
              <a:rPr lang="es-CO" sz="2000" dirty="0">
                <a:latin typeface="Yu Gothic UI" panose="020B0500000000000000" pitchFamily="34" charset="-128"/>
                <a:ea typeface="Yu Gothic UI" panose="020B0500000000000000" pitchFamily="34" charset="-128"/>
              </a:rPr>
              <a:t>Los jóvenes seleccionados fueron recomendados por sus fortalezas académicas por las directivas de las instituciones educativas aliadas.  </a:t>
            </a:r>
          </a:p>
        </p:txBody>
      </p:sp>
    </p:spTree>
    <p:extLst>
      <p:ext uri="{BB962C8B-B14F-4D97-AF65-F5344CB8AC3E}">
        <p14:creationId xmlns:p14="http://schemas.microsoft.com/office/powerpoint/2010/main" val="73878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324445C6-5BCC-4DF6-932F-C34456FEB993}"/>
              </a:ext>
            </a:extLst>
          </p:cNvPr>
          <p:cNvSpPr>
            <a:spLocks noGrp="1"/>
          </p:cNvSpPr>
          <p:nvPr>
            <p:ph idx="1"/>
          </p:nvPr>
        </p:nvSpPr>
        <p:spPr>
          <a:xfrm>
            <a:off x="6454359" y="745144"/>
            <a:ext cx="5508009" cy="508141"/>
          </a:xfrm>
        </p:spPr>
        <p:txBody>
          <a:bodyPr>
            <a:normAutofit/>
          </a:bodyPr>
          <a:lstStyle/>
          <a:p>
            <a:pPr marL="0" indent="0">
              <a:buNone/>
            </a:pPr>
            <a:r>
              <a:rPr lang="es-CO" sz="2400" b="1" dirty="0">
                <a:solidFill>
                  <a:srgbClr val="1B951E"/>
                </a:solidFill>
                <a:latin typeface="Yu Gothic UI" panose="020B0500000000000000" pitchFamily="34" charset="-128"/>
                <a:ea typeface="Yu Gothic UI" panose="020B0500000000000000" pitchFamily="34" charset="-128"/>
              </a:rPr>
              <a:t>BENEFICIADOS DE PROGRAMA</a:t>
            </a:r>
          </a:p>
        </p:txBody>
      </p:sp>
      <p:pic>
        <p:nvPicPr>
          <p:cNvPr id="7" name="Imagen 6">
            <a:extLst>
              <a:ext uri="{FF2B5EF4-FFF2-40B4-BE49-F238E27FC236}">
                <a16:creationId xmlns:a16="http://schemas.microsoft.com/office/drawing/2014/main" id="{9938C131-4677-4E27-B4F3-871FAB38A42E}"/>
              </a:ext>
            </a:extLst>
          </p:cNvPr>
          <p:cNvPicPr>
            <a:picLocks noChangeAspect="1"/>
          </p:cNvPicPr>
          <p:nvPr/>
        </p:nvPicPr>
        <p:blipFill rotWithShape="1">
          <a:blip r:embed="rId2">
            <a:extLst>
              <a:ext uri="{28A0092B-C50C-407E-A947-70E740481C1C}">
                <a14:useLocalDpi xmlns:a14="http://schemas.microsoft.com/office/drawing/2010/main" val="0"/>
              </a:ext>
            </a:extLst>
          </a:blip>
          <a:srcRect t="13116" b="5650"/>
          <a:stretch/>
        </p:blipFill>
        <p:spPr>
          <a:xfrm>
            <a:off x="134701" y="263927"/>
            <a:ext cx="5797177" cy="2647666"/>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9295D56-9B86-49F9-B426-4595B667ECB7}"/>
              </a:ext>
            </a:extLst>
          </p:cNvPr>
          <p:cNvSpPr txBox="1"/>
          <p:nvPr/>
        </p:nvSpPr>
        <p:spPr>
          <a:xfrm>
            <a:off x="6454359" y="1785883"/>
            <a:ext cx="5325426" cy="3785652"/>
          </a:xfrm>
          <a:prstGeom prst="rect">
            <a:avLst/>
          </a:prstGeom>
          <a:noFill/>
        </p:spPr>
        <p:txBody>
          <a:bodyPr wrap="square" rtlCol="0">
            <a:spAutoFit/>
          </a:bodyPr>
          <a:lstStyle/>
          <a:p>
            <a:pPr algn="just"/>
            <a:r>
              <a:rPr lang="es-CO" sz="2000" dirty="0">
                <a:latin typeface="Yu Gothic UI" panose="020B0500000000000000" pitchFamily="34" charset="-128"/>
                <a:ea typeface="Yu Gothic UI" panose="020B0500000000000000" pitchFamily="34" charset="-128"/>
              </a:rPr>
              <a:t>Con el programa de liderazgo se benefician a 10 estudiantes de las comunidades indígenas. Además apoyamos a 27 estudiantes pertenecientes al Consejo Estudiantil del departamento, 51 estudiantes de Fondecor y 15 estudiantes de varios Fondos del país. </a:t>
            </a:r>
          </a:p>
          <a:p>
            <a:pPr algn="just"/>
            <a:endParaRPr lang="es-CO" sz="2000" dirty="0">
              <a:latin typeface="Yu Gothic UI" panose="020B0500000000000000" pitchFamily="34" charset="-128"/>
              <a:ea typeface="Yu Gothic UI" panose="020B0500000000000000" pitchFamily="34" charset="-128"/>
            </a:endParaRPr>
          </a:p>
          <a:p>
            <a:pPr algn="just"/>
            <a:r>
              <a:rPr lang="es-CO" sz="2000" dirty="0">
                <a:latin typeface="Yu Gothic UI" panose="020B0500000000000000" pitchFamily="34" charset="-128"/>
                <a:ea typeface="Yu Gothic UI" panose="020B0500000000000000" pitchFamily="34" charset="-128"/>
              </a:rPr>
              <a:t>La Fundación Fondecor hizo entrega de 10 tabletas a los jóvenes pertenecientes al programa con el fin de ayudarlos con la continuidad de sus procesos de formación a distancia.</a:t>
            </a:r>
          </a:p>
        </p:txBody>
      </p:sp>
      <p:pic>
        <p:nvPicPr>
          <p:cNvPr id="10" name="Imagen 9">
            <a:extLst>
              <a:ext uri="{FF2B5EF4-FFF2-40B4-BE49-F238E27FC236}">
                <a16:creationId xmlns:a16="http://schemas.microsoft.com/office/drawing/2014/main" id="{EEE590AA-A042-4C35-AA7C-DF2E91E0DC7C}"/>
              </a:ext>
            </a:extLst>
          </p:cNvPr>
          <p:cNvPicPr>
            <a:picLocks noChangeAspect="1"/>
          </p:cNvPicPr>
          <p:nvPr/>
        </p:nvPicPr>
        <p:blipFill rotWithShape="1">
          <a:blip r:embed="rId3">
            <a:extLst>
              <a:ext uri="{28A0092B-C50C-407E-A947-70E740481C1C}">
                <a14:useLocalDpi xmlns:a14="http://schemas.microsoft.com/office/drawing/2010/main" val="0"/>
              </a:ext>
            </a:extLst>
          </a:blip>
          <a:srcRect t="4157" r="23545" b="8636"/>
          <a:stretch/>
        </p:blipFill>
        <p:spPr>
          <a:xfrm>
            <a:off x="169279" y="3135449"/>
            <a:ext cx="5804801" cy="3722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9986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C5EF462-E7F9-4405-9398-93AFD74B2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a:effectLst>
            <a:outerShdw blurRad="50800" dist="38100" dir="2700000" algn="tl" rotWithShape="0">
              <a:prstClr val="black">
                <a:alpha val="40000"/>
              </a:prstClr>
            </a:outerShdw>
          </a:effectLst>
        </p:spPr>
      </p:pic>
      <p:sp>
        <p:nvSpPr>
          <p:cNvPr id="3" name="Marcador de contenido 2">
            <a:extLst>
              <a:ext uri="{FF2B5EF4-FFF2-40B4-BE49-F238E27FC236}">
                <a16:creationId xmlns:a16="http://schemas.microsoft.com/office/drawing/2014/main" id="{08AEA84C-8D0F-46E6-ADFD-B36DE45580C9}"/>
              </a:ext>
            </a:extLst>
          </p:cNvPr>
          <p:cNvSpPr>
            <a:spLocks noGrp="1"/>
          </p:cNvSpPr>
          <p:nvPr>
            <p:ph idx="1"/>
          </p:nvPr>
        </p:nvSpPr>
        <p:spPr>
          <a:xfrm>
            <a:off x="323575" y="1646721"/>
            <a:ext cx="6167720" cy="4351338"/>
          </a:xfrm>
        </p:spPr>
        <p:txBody>
          <a:bodyPr>
            <a:normAutofit/>
          </a:bodyPr>
          <a:lstStyle/>
          <a:p>
            <a:pPr marL="0" indent="0" algn="just">
              <a:buNone/>
            </a:pPr>
            <a:r>
              <a:rPr lang="es-CO" sz="2300" dirty="0">
                <a:solidFill>
                  <a:schemeClr val="tx1">
                    <a:lumMod val="95000"/>
                    <a:lumOff val="5000"/>
                  </a:schemeClr>
                </a:solidFill>
                <a:latin typeface="Yu Gothic UI" panose="020B0500000000000000" pitchFamily="34" charset="-128"/>
                <a:ea typeface="Yu Gothic UI" panose="020B0500000000000000" pitchFamily="34" charset="-128"/>
              </a:rPr>
              <a:t>Con el fin de aportar a diferentes emergencias de carácter social, la Fundación </a:t>
            </a:r>
            <a:r>
              <a:rPr lang="es-CO" sz="2300" dirty="0" err="1">
                <a:solidFill>
                  <a:schemeClr val="tx1">
                    <a:lumMod val="95000"/>
                    <a:lumOff val="5000"/>
                  </a:schemeClr>
                </a:solidFill>
                <a:latin typeface="Yu Gothic UI" panose="020B0500000000000000" pitchFamily="34" charset="-128"/>
                <a:ea typeface="Yu Gothic UI" panose="020B0500000000000000" pitchFamily="34" charset="-128"/>
              </a:rPr>
              <a:t>Fondecor</a:t>
            </a:r>
            <a:r>
              <a:rPr lang="es-CO" sz="2300" dirty="0">
                <a:solidFill>
                  <a:schemeClr val="tx1">
                    <a:lumMod val="95000"/>
                    <a:lumOff val="5000"/>
                  </a:schemeClr>
                </a:solidFill>
                <a:latin typeface="Yu Gothic UI" panose="020B0500000000000000" pitchFamily="34" charset="-128"/>
                <a:ea typeface="Yu Gothic UI" panose="020B0500000000000000" pitchFamily="34" charset="-128"/>
              </a:rPr>
              <a:t> hizo entrega de 1700 mercados en el marco de ayudas ante el aislamiento preventivo obligatorio por el </a:t>
            </a:r>
            <a:r>
              <a:rPr lang="es-CO" sz="2300" dirty="0" err="1">
                <a:solidFill>
                  <a:schemeClr val="tx1">
                    <a:lumMod val="95000"/>
                    <a:lumOff val="5000"/>
                  </a:schemeClr>
                </a:solidFill>
                <a:latin typeface="Yu Gothic UI" panose="020B0500000000000000" pitchFamily="34" charset="-128"/>
                <a:ea typeface="Yu Gothic UI" panose="020B0500000000000000" pitchFamily="34" charset="-128"/>
              </a:rPr>
              <a:t>Covid</a:t>
            </a:r>
            <a:r>
              <a:rPr lang="es-CO" sz="2300" dirty="0">
                <a:solidFill>
                  <a:schemeClr val="tx1">
                    <a:lumMod val="95000"/>
                    <a:lumOff val="5000"/>
                  </a:schemeClr>
                </a:solidFill>
                <a:latin typeface="Yu Gothic UI" panose="020B0500000000000000" pitchFamily="34" charset="-128"/>
                <a:ea typeface="Yu Gothic UI" panose="020B0500000000000000" pitchFamily="34" charset="-128"/>
              </a:rPr>
              <a:t> 19. </a:t>
            </a:r>
          </a:p>
          <a:p>
            <a:pPr marL="0" indent="0" algn="just">
              <a:buNone/>
            </a:pPr>
            <a:r>
              <a:rPr lang="es-CO" sz="2300" dirty="0">
                <a:solidFill>
                  <a:schemeClr val="tx1">
                    <a:lumMod val="95000"/>
                    <a:lumOff val="5000"/>
                  </a:schemeClr>
                </a:solidFill>
                <a:latin typeface="Yu Gothic UI" panose="020B0500000000000000" pitchFamily="34" charset="-128"/>
                <a:ea typeface="Yu Gothic UI" panose="020B0500000000000000" pitchFamily="34" charset="-128"/>
              </a:rPr>
              <a:t>También en Uribia por la emergencia ante el Huracán IOTA entregó 1100 kits. </a:t>
            </a:r>
          </a:p>
          <a:p>
            <a:pPr marL="0" indent="0" algn="just">
              <a:buNone/>
            </a:pPr>
            <a:r>
              <a:rPr lang="es-CO" sz="2300" dirty="0">
                <a:solidFill>
                  <a:schemeClr val="tx1">
                    <a:lumMod val="95000"/>
                    <a:lumOff val="5000"/>
                  </a:schemeClr>
                </a:solidFill>
                <a:latin typeface="Yu Gothic UI" panose="020B0500000000000000" pitchFamily="34" charset="-128"/>
                <a:ea typeface="Yu Gothic UI" panose="020B0500000000000000" pitchFamily="34" charset="-128"/>
              </a:rPr>
              <a:t>De igual manera realizó donación de 20 millones a la Fundación Cerrejón, como aporte ante la emergencia del </a:t>
            </a:r>
            <a:r>
              <a:rPr lang="es-CO" sz="2300" dirty="0" err="1">
                <a:solidFill>
                  <a:schemeClr val="tx1">
                    <a:lumMod val="95000"/>
                    <a:lumOff val="5000"/>
                  </a:schemeClr>
                </a:solidFill>
                <a:latin typeface="Yu Gothic UI" panose="020B0500000000000000" pitchFamily="34" charset="-128"/>
                <a:ea typeface="Yu Gothic UI" panose="020B0500000000000000" pitchFamily="34" charset="-128"/>
              </a:rPr>
              <a:t>Covid</a:t>
            </a:r>
            <a:r>
              <a:rPr lang="es-CO" sz="2300" dirty="0">
                <a:solidFill>
                  <a:schemeClr val="tx1">
                    <a:lumMod val="95000"/>
                    <a:lumOff val="5000"/>
                  </a:schemeClr>
                </a:solidFill>
                <a:latin typeface="Yu Gothic UI" panose="020B0500000000000000" pitchFamily="34" charset="-128"/>
                <a:ea typeface="Yu Gothic UI" panose="020B0500000000000000" pitchFamily="34" charset="-128"/>
              </a:rPr>
              <a:t> 19.</a:t>
            </a:r>
          </a:p>
        </p:txBody>
      </p:sp>
      <p:pic>
        <p:nvPicPr>
          <p:cNvPr id="4" name="Imagen 3">
            <a:extLst>
              <a:ext uri="{FF2B5EF4-FFF2-40B4-BE49-F238E27FC236}">
                <a16:creationId xmlns:a16="http://schemas.microsoft.com/office/drawing/2014/main" id="{09BD0EBC-3F24-484E-8BDD-E17FCF6A0DA0}"/>
              </a:ext>
            </a:extLst>
          </p:cNvPr>
          <p:cNvPicPr>
            <a:picLocks noChangeAspect="1"/>
          </p:cNvPicPr>
          <p:nvPr/>
        </p:nvPicPr>
        <p:blipFill rotWithShape="1">
          <a:blip r:embed="rId3">
            <a:extLst>
              <a:ext uri="{28A0092B-C50C-407E-A947-70E740481C1C}">
                <a14:useLocalDpi xmlns:a14="http://schemas.microsoft.com/office/drawing/2010/main" val="0"/>
              </a:ext>
            </a:extLst>
          </a:blip>
          <a:srcRect r="4722" b="1970"/>
          <a:stretch/>
        </p:blipFill>
        <p:spPr>
          <a:xfrm rot="10800000">
            <a:off x="-1" y="350076"/>
            <a:ext cx="5516218" cy="699972"/>
          </a:xfrm>
          <a:prstGeom prst="rect">
            <a:avLst/>
          </a:prstGeom>
        </p:spPr>
      </p:pic>
      <p:sp>
        <p:nvSpPr>
          <p:cNvPr id="2" name="Título 1">
            <a:extLst>
              <a:ext uri="{FF2B5EF4-FFF2-40B4-BE49-F238E27FC236}">
                <a16:creationId xmlns:a16="http://schemas.microsoft.com/office/drawing/2014/main" id="{A1BD8680-E2F5-4E8C-8016-9088EDA2269E}"/>
              </a:ext>
            </a:extLst>
          </p:cNvPr>
          <p:cNvSpPr>
            <a:spLocks noGrp="1"/>
          </p:cNvSpPr>
          <p:nvPr>
            <p:ph type="title"/>
          </p:nvPr>
        </p:nvSpPr>
        <p:spPr>
          <a:xfrm>
            <a:off x="287251" y="300252"/>
            <a:ext cx="6204044" cy="805218"/>
          </a:xfrm>
        </p:spPr>
        <p:txBody>
          <a:bodyPr>
            <a:normAutofit/>
          </a:bodyPr>
          <a:lstStyle/>
          <a:p>
            <a:r>
              <a:rPr lang="es-CO" sz="2800" b="1" dirty="0">
                <a:solidFill>
                  <a:schemeClr val="bg1"/>
                </a:solidFill>
                <a:latin typeface="Yu Gothic UI" panose="020B0500000000000000" pitchFamily="34" charset="-128"/>
                <a:ea typeface="Yu Gothic UI" panose="020B0500000000000000" pitchFamily="34" charset="-128"/>
              </a:rPr>
              <a:t>AYUDAS Y DONACIONES</a:t>
            </a:r>
          </a:p>
        </p:txBody>
      </p:sp>
    </p:spTree>
    <p:extLst>
      <p:ext uri="{BB962C8B-B14F-4D97-AF65-F5344CB8AC3E}">
        <p14:creationId xmlns:p14="http://schemas.microsoft.com/office/powerpoint/2010/main" val="189793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6795703-E4AE-430D-85A6-1E6D7E65E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861" y="858130"/>
            <a:ext cx="6220139" cy="5345723"/>
          </a:xfrm>
          <a:prstGeom prst="rect">
            <a:avLst/>
          </a:prstGeom>
        </p:spPr>
      </p:pic>
      <p:sp>
        <p:nvSpPr>
          <p:cNvPr id="5" name="CuadroTexto 4">
            <a:extLst>
              <a:ext uri="{FF2B5EF4-FFF2-40B4-BE49-F238E27FC236}">
                <a16:creationId xmlns:a16="http://schemas.microsoft.com/office/drawing/2014/main" id="{34AF39AA-524D-4A66-B73A-8AB911119BEF}"/>
              </a:ext>
            </a:extLst>
          </p:cNvPr>
          <p:cNvSpPr txBox="1"/>
          <p:nvPr/>
        </p:nvSpPr>
        <p:spPr>
          <a:xfrm>
            <a:off x="5848643" y="367828"/>
            <a:ext cx="6587198" cy="400110"/>
          </a:xfrm>
          <a:prstGeom prst="rect">
            <a:avLst/>
          </a:prstGeom>
          <a:noFill/>
        </p:spPr>
        <p:txBody>
          <a:bodyPr wrap="square">
            <a:spAutoFit/>
          </a:bodyPr>
          <a:lstStyle/>
          <a:p>
            <a:r>
              <a:rPr lang="es-CO" sz="2000" b="1" dirty="0">
                <a:solidFill>
                  <a:srgbClr val="1B951E"/>
                </a:solidFill>
                <a:latin typeface="Yu Gothic UI" panose="020B0500000000000000" pitchFamily="34" charset="-128"/>
                <a:ea typeface="Yu Gothic UI" panose="020B0500000000000000" pitchFamily="34" charset="-128"/>
              </a:rPr>
              <a:t>UBICACIÓN DE LOS MUNICIPIOS BENEFICIADOS</a:t>
            </a:r>
          </a:p>
        </p:txBody>
      </p:sp>
      <p:pic>
        <p:nvPicPr>
          <p:cNvPr id="7" name="Imagen 6">
            <a:extLst>
              <a:ext uri="{FF2B5EF4-FFF2-40B4-BE49-F238E27FC236}">
                <a16:creationId xmlns:a16="http://schemas.microsoft.com/office/drawing/2014/main" id="{C41C9A8D-9170-47BE-B0A9-5EAE70DCB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02784EBD-3AC4-46F7-A392-96A4A5D1E925}"/>
              </a:ext>
            </a:extLst>
          </p:cNvPr>
          <p:cNvSpPr txBox="1"/>
          <p:nvPr/>
        </p:nvSpPr>
        <p:spPr>
          <a:xfrm>
            <a:off x="9826806" y="4998650"/>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Uribia</a:t>
            </a:r>
          </a:p>
        </p:txBody>
      </p:sp>
      <p:sp>
        <p:nvSpPr>
          <p:cNvPr id="11" name="CuadroTexto 10">
            <a:extLst>
              <a:ext uri="{FF2B5EF4-FFF2-40B4-BE49-F238E27FC236}">
                <a16:creationId xmlns:a16="http://schemas.microsoft.com/office/drawing/2014/main" id="{6BF4704E-14F6-41C0-B85A-8ACE4042322F}"/>
              </a:ext>
            </a:extLst>
          </p:cNvPr>
          <p:cNvSpPr txBox="1"/>
          <p:nvPr/>
        </p:nvSpPr>
        <p:spPr>
          <a:xfrm>
            <a:off x="9766480" y="5392547"/>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San Juan del Cesar</a:t>
            </a:r>
          </a:p>
        </p:txBody>
      </p:sp>
      <p:sp>
        <p:nvSpPr>
          <p:cNvPr id="12" name="CuadroTexto 11">
            <a:extLst>
              <a:ext uri="{FF2B5EF4-FFF2-40B4-BE49-F238E27FC236}">
                <a16:creationId xmlns:a16="http://schemas.microsoft.com/office/drawing/2014/main" id="{EE082FD5-3F10-4C23-B487-427F3723468B}"/>
              </a:ext>
            </a:extLst>
          </p:cNvPr>
          <p:cNvSpPr txBox="1"/>
          <p:nvPr/>
        </p:nvSpPr>
        <p:spPr>
          <a:xfrm>
            <a:off x="9770537" y="5673899"/>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Villanueva</a:t>
            </a:r>
          </a:p>
        </p:txBody>
      </p:sp>
      <p:sp>
        <p:nvSpPr>
          <p:cNvPr id="13" name="CuadroTexto 12">
            <a:extLst>
              <a:ext uri="{FF2B5EF4-FFF2-40B4-BE49-F238E27FC236}">
                <a16:creationId xmlns:a16="http://schemas.microsoft.com/office/drawing/2014/main" id="{08D11D41-D461-4E01-8693-5283ADE0C619}"/>
              </a:ext>
            </a:extLst>
          </p:cNvPr>
          <p:cNvSpPr txBox="1"/>
          <p:nvPr/>
        </p:nvSpPr>
        <p:spPr>
          <a:xfrm>
            <a:off x="9742397" y="5983390"/>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Urumita</a:t>
            </a:r>
          </a:p>
        </p:txBody>
      </p:sp>
      <p:sp>
        <p:nvSpPr>
          <p:cNvPr id="14" name="CuadroTexto 13">
            <a:extLst>
              <a:ext uri="{FF2B5EF4-FFF2-40B4-BE49-F238E27FC236}">
                <a16:creationId xmlns:a16="http://schemas.microsoft.com/office/drawing/2014/main" id="{7BFFCAF7-BEDB-4982-9705-CA8BEF2358F2}"/>
              </a:ext>
            </a:extLst>
          </p:cNvPr>
          <p:cNvSpPr txBox="1"/>
          <p:nvPr/>
        </p:nvSpPr>
        <p:spPr>
          <a:xfrm>
            <a:off x="7941738" y="5364410"/>
            <a:ext cx="2552132" cy="276999"/>
          </a:xfrm>
          <a:prstGeom prst="rect">
            <a:avLst/>
          </a:prstGeom>
          <a:noFill/>
        </p:spPr>
        <p:txBody>
          <a:bodyPr wrap="square" rtlCol="0">
            <a:spAutoFit/>
          </a:bodyPr>
          <a:lstStyle/>
          <a:p>
            <a:r>
              <a:rPr lang="es-CO" sz="1200" dirty="0" err="1">
                <a:latin typeface="Yu Gothic UI" panose="020B0500000000000000" pitchFamily="34" charset="-128"/>
                <a:ea typeface="Yu Gothic UI" panose="020B0500000000000000" pitchFamily="34" charset="-128"/>
              </a:rPr>
              <a:t>Hatonuevo</a:t>
            </a:r>
            <a:endParaRPr lang="es-CO" sz="1200" dirty="0">
              <a:latin typeface="Yu Gothic UI" panose="020B0500000000000000" pitchFamily="34" charset="-128"/>
              <a:ea typeface="Yu Gothic UI" panose="020B0500000000000000" pitchFamily="34" charset="-128"/>
            </a:endParaRPr>
          </a:p>
        </p:txBody>
      </p:sp>
      <p:sp>
        <p:nvSpPr>
          <p:cNvPr id="15" name="CuadroTexto 14">
            <a:extLst>
              <a:ext uri="{FF2B5EF4-FFF2-40B4-BE49-F238E27FC236}">
                <a16:creationId xmlns:a16="http://schemas.microsoft.com/office/drawing/2014/main" id="{E542ABD9-D1B1-43DB-AD22-4045AFBA3ED6}"/>
              </a:ext>
            </a:extLst>
          </p:cNvPr>
          <p:cNvSpPr txBox="1"/>
          <p:nvPr/>
        </p:nvSpPr>
        <p:spPr>
          <a:xfrm>
            <a:off x="7939392" y="5699692"/>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Barrancas</a:t>
            </a:r>
          </a:p>
        </p:txBody>
      </p:sp>
      <p:sp>
        <p:nvSpPr>
          <p:cNvPr id="16" name="CuadroTexto 15">
            <a:extLst>
              <a:ext uri="{FF2B5EF4-FFF2-40B4-BE49-F238E27FC236}">
                <a16:creationId xmlns:a16="http://schemas.microsoft.com/office/drawing/2014/main" id="{209C168D-1319-402B-8CA1-B4AB60447191}"/>
              </a:ext>
            </a:extLst>
          </p:cNvPr>
          <p:cNvSpPr txBox="1"/>
          <p:nvPr/>
        </p:nvSpPr>
        <p:spPr>
          <a:xfrm>
            <a:off x="7965813" y="5995113"/>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Fonseca</a:t>
            </a:r>
          </a:p>
        </p:txBody>
      </p:sp>
      <p:sp>
        <p:nvSpPr>
          <p:cNvPr id="17" name="CuadroTexto 16">
            <a:extLst>
              <a:ext uri="{FF2B5EF4-FFF2-40B4-BE49-F238E27FC236}">
                <a16:creationId xmlns:a16="http://schemas.microsoft.com/office/drawing/2014/main" id="{92A67B64-BFE7-4A38-A6C6-C923B33B2766}"/>
              </a:ext>
            </a:extLst>
          </p:cNvPr>
          <p:cNvSpPr txBox="1"/>
          <p:nvPr/>
        </p:nvSpPr>
        <p:spPr>
          <a:xfrm>
            <a:off x="6180931" y="5390201"/>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Albania</a:t>
            </a:r>
          </a:p>
        </p:txBody>
      </p:sp>
      <p:sp>
        <p:nvSpPr>
          <p:cNvPr id="18" name="CuadroTexto 17">
            <a:extLst>
              <a:ext uri="{FF2B5EF4-FFF2-40B4-BE49-F238E27FC236}">
                <a16:creationId xmlns:a16="http://schemas.microsoft.com/office/drawing/2014/main" id="{2F110D0E-2715-4201-A561-0AE9F1EBC9C5}"/>
              </a:ext>
            </a:extLst>
          </p:cNvPr>
          <p:cNvSpPr txBox="1"/>
          <p:nvPr/>
        </p:nvSpPr>
        <p:spPr>
          <a:xfrm>
            <a:off x="6138729" y="5652533"/>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Riohacha</a:t>
            </a:r>
          </a:p>
        </p:txBody>
      </p:sp>
      <p:sp>
        <p:nvSpPr>
          <p:cNvPr id="19" name="CuadroTexto 18">
            <a:extLst>
              <a:ext uri="{FF2B5EF4-FFF2-40B4-BE49-F238E27FC236}">
                <a16:creationId xmlns:a16="http://schemas.microsoft.com/office/drawing/2014/main" id="{ECECAFAB-2EC4-4BA4-B766-A91E36B8EA03}"/>
              </a:ext>
            </a:extLst>
          </p:cNvPr>
          <p:cNvSpPr txBox="1"/>
          <p:nvPr/>
        </p:nvSpPr>
        <p:spPr>
          <a:xfrm>
            <a:off x="6138728" y="5995112"/>
            <a:ext cx="2552132"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Maicao</a:t>
            </a:r>
          </a:p>
        </p:txBody>
      </p:sp>
    </p:spTree>
    <p:extLst>
      <p:ext uri="{BB962C8B-B14F-4D97-AF65-F5344CB8AC3E}">
        <p14:creationId xmlns:p14="http://schemas.microsoft.com/office/powerpoint/2010/main" val="2979363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ECAA1ED-B9B8-4E7E-AD93-EB2A0A64327A}"/>
              </a:ext>
            </a:extLst>
          </p:cNvPr>
          <p:cNvSpPr txBox="1"/>
          <p:nvPr/>
        </p:nvSpPr>
        <p:spPr>
          <a:xfrm>
            <a:off x="516988" y="407853"/>
            <a:ext cx="6098344" cy="461665"/>
          </a:xfrm>
          <a:prstGeom prst="rect">
            <a:avLst/>
          </a:prstGeom>
          <a:noFill/>
        </p:spPr>
        <p:txBody>
          <a:bodyPr wrap="square">
            <a:spAutoFit/>
          </a:bodyPr>
          <a:lstStyle/>
          <a:p>
            <a:r>
              <a:rPr lang="es-CO" sz="2400" b="1" dirty="0">
                <a:solidFill>
                  <a:srgbClr val="1B951E"/>
                </a:solidFill>
                <a:latin typeface="Yu Gothic UI" panose="020B0500000000000000" pitchFamily="34" charset="-128"/>
                <a:ea typeface="Yu Gothic UI" panose="020B0500000000000000" pitchFamily="34" charset="-128"/>
              </a:rPr>
              <a:t>INVERSIÓN 2020</a:t>
            </a:r>
          </a:p>
        </p:txBody>
      </p:sp>
      <p:pic>
        <p:nvPicPr>
          <p:cNvPr id="7" name="Imagen 6">
            <a:extLst>
              <a:ext uri="{FF2B5EF4-FFF2-40B4-BE49-F238E27FC236}">
                <a16:creationId xmlns:a16="http://schemas.microsoft.com/office/drawing/2014/main" id="{B3E8EA06-7168-480A-ABF7-0BE98C389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9441" y="0"/>
            <a:ext cx="3332559" cy="6858000"/>
          </a:xfrm>
          <a:prstGeom prst="rect">
            <a:avLst/>
          </a:prstGeom>
          <a:ln>
            <a:noFill/>
          </a:ln>
          <a:effectLst>
            <a:outerShdw blurRad="292100" dist="139700" dir="2700000" algn="tl" rotWithShape="0">
              <a:srgbClr val="333333">
                <a:alpha val="65000"/>
              </a:srgbClr>
            </a:outerShdw>
          </a:effectLst>
        </p:spPr>
      </p:pic>
      <p:sp>
        <p:nvSpPr>
          <p:cNvPr id="8" name="Google Shape;247;p28">
            <a:extLst>
              <a:ext uri="{FF2B5EF4-FFF2-40B4-BE49-F238E27FC236}">
                <a16:creationId xmlns:a16="http://schemas.microsoft.com/office/drawing/2014/main" id="{30D56076-C2B5-4B9D-9AEB-341E192FF234}"/>
              </a:ext>
            </a:extLst>
          </p:cNvPr>
          <p:cNvSpPr txBox="1">
            <a:spLocks/>
          </p:cNvSpPr>
          <p:nvPr/>
        </p:nvSpPr>
        <p:spPr>
          <a:xfrm>
            <a:off x="669300" y="3063659"/>
            <a:ext cx="8188657" cy="1074552"/>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9600" dirty="0">
                <a:solidFill>
                  <a:srgbClr val="00B050"/>
                </a:solidFill>
                <a:latin typeface="Yu Gothic UI" panose="020B0500000000000000" pitchFamily="34" charset="-128"/>
                <a:ea typeface="Yu Gothic UI" panose="020B0500000000000000" pitchFamily="34" charset="-128"/>
              </a:rPr>
              <a:t>$118.396.574 </a:t>
            </a:r>
          </a:p>
          <a:p>
            <a:pPr>
              <a:spcBef>
                <a:spcPts val="0"/>
              </a:spcBef>
            </a:pPr>
            <a:endParaRPr lang="en" sz="9600" dirty="0">
              <a:solidFill>
                <a:srgbClr val="00B050"/>
              </a:solidFill>
              <a:latin typeface="Yu Gothic UI" panose="020B0500000000000000" pitchFamily="34" charset="-128"/>
              <a:ea typeface="Yu Gothic UI" panose="020B0500000000000000" pitchFamily="34" charset="-128"/>
            </a:endParaRPr>
          </a:p>
        </p:txBody>
      </p:sp>
      <p:graphicFrame>
        <p:nvGraphicFramePr>
          <p:cNvPr id="4" name="Tabla 5">
            <a:extLst>
              <a:ext uri="{FF2B5EF4-FFF2-40B4-BE49-F238E27FC236}">
                <a16:creationId xmlns:a16="http://schemas.microsoft.com/office/drawing/2014/main" id="{9BA72B74-4C24-44F6-A04C-D378838D76A1}"/>
              </a:ext>
            </a:extLst>
          </p:cNvPr>
          <p:cNvGraphicFramePr>
            <a:graphicFrameLocks noGrp="1"/>
          </p:cNvGraphicFramePr>
          <p:nvPr>
            <p:extLst>
              <p:ext uri="{D42A27DB-BD31-4B8C-83A1-F6EECF244321}">
                <p14:modId xmlns:p14="http://schemas.microsoft.com/office/powerpoint/2010/main" val="1311893899"/>
              </p:ext>
            </p:extLst>
          </p:nvPr>
        </p:nvGraphicFramePr>
        <p:xfrm>
          <a:off x="862258" y="3429000"/>
          <a:ext cx="7061982" cy="3055570"/>
        </p:xfrm>
        <a:graphic>
          <a:graphicData uri="http://schemas.openxmlformats.org/drawingml/2006/table">
            <a:tbl>
              <a:tblPr firstRow="1" bandRow="1">
                <a:tableStyleId>{10A1B5D5-9B99-4C35-A422-299274C87663}</a:tableStyleId>
              </a:tblPr>
              <a:tblGrid>
                <a:gridCol w="3530991">
                  <a:extLst>
                    <a:ext uri="{9D8B030D-6E8A-4147-A177-3AD203B41FA5}">
                      <a16:colId xmlns:a16="http://schemas.microsoft.com/office/drawing/2014/main" val="2534541260"/>
                    </a:ext>
                  </a:extLst>
                </a:gridCol>
                <a:gridCol w="3530991">
                  <a:extLst>
                    <a:ext uri="{9D8B030D-6E8A-4147-A177-3AD203B41FA5}">
                      <a16:colId xmlns:a16="http://schemas.microsoft.com/office/drawing/2014/main" val="321035610"/>
                    </a:ext>
                  </a:extLst>
                </a:gridCol>
              </a:tblGrid>
              <a:tr h="607792">
                <a:tc>
                  <a:txBody>
                    <a:bodyPr/>
                    <a:lstStyle/>
                    <a:p>
                      <a:pPr algn="ctr"/>
                      <a:r>
                        <a:rPr lang="es-CO" sz="1800" b="1" dirty="0">
                          <a:solidFill>
                            <a:srgbClr val="000000"/>
                          </a:solidFill>
                          <a:effectLst/>
                        </a:rPr>
                        <a:t>ACTIVIDAD</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tc>
                  <a:txBody>
                    <a:bodyPr/>
                    <a:lstStyle/>
                    <a:p>
                      <a:pPr algn="ctr"/>
                      <a:r>
                        <a:rPr lang="es-CO" sz="1800" b="1" dirty="0">
                          <a:solidFill>
                            <a:srgbClr val="000000"/>
                          </a:solidFill>
                          <a:effectLst/>
                        </a:rPr>
                        <a:t>VALOR</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extLst>
                  <a:ext uri="{0D108BD9-81ED-4DB2-BD59-A6C34878D82A}">
                    <a16:rowId xmlns:a16="http://schemas.microsoft.com/office/drawing/2014/main" val="2216614310"/>
                  </a:ext>
                </a:extLst>
              </a:tr>
              <a:tr h="607792">
                <a:tc>
                  <a:txBody>
                    <a:bodyPr/>
                    <a:lstStyle/>
                    <a:p>
                      <a:pPr algn="ctr"/>
                      <a:r>
                        <a:rPr lang="es-CO" sz="1800">
                          <a:solidFill>
                            <a:srgbClr val="000000"/>
                          </a:solidFill>
                          <a:effectLst/>
                        </a:rPr>
                        <a:t>MERCADOS COVID-19</a:t>
                      </a:r>
                      <a:endParaRPr lang="es-CO" sz="1800">
                        <a:effectLst/>
                        <a:latin typeface="Yu Gothic UI" panose="020B0500000000000000" pitchFamily="34" charset="-128"/>
                        <a:ea typeface="Yu Gothic UI" panose="020B0500000000000000" pitchFamily="34" charset="-128"/>
                      </a:endParaRPr>
                    </a:p>
                  </a:txBody>
                  <a:tcPr marL="44450" marR="44450" marT="0" marB="0" anchor="ctr"/>
                </a:tc>
                <a:tc>
                  <a:txBody>
                    <a:bodyPr/>
                    <a:lstStyle/>
                    <a:p>
                      <a:pPr algn="ctr"/>
                      <a:r>
                        <a:rPr lang="es-CO" sz="1800" dirty="0">
                          <a:solidFill>
                            <a:srgbClr val="000000"/>
                          </a:solidFill>
                          <a:effectLst/>
                        </a:rPr>
                        <a:t>  $   55.515.200</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extLst>
                  <a:ext uri="{0D108BD9-81ED-4DB2-BD59-A6C34878D82A}">
                    <a16:rowId xmlns:a16="http://schemas.microsoft.com/office/drawing/2014/main" val="1173504764"/>
                  </a:ext>
                </a:extLst>
              </a:tr>
              <a:tr h="624402">
                <a:tc>
                  <a:txBody>
                    <a:bodyPr/>
                    <a:lstStyle/>
                    <a:p>
                      <a:pPr algn="ctr"/>
                      <a:r>
                        <a:rPr lang="es-CO" sz="1800" dirty="0">
                          <a:solidFill>
                            <a:srgbClr val="000000"/>
                          </a:solidFill>
                          <a:effectLst/>
                        </a:rPr>
                        <a:t>DONACIÓN FUNDACIÓN CERREJÓN</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tc>
                  <a:txBody>
                    <a:bodyPr/>
                    <a:lstStyle/>
                    <a:p>
                      <a:pPr algn="ctr"/>
                      <a:r>
                        <a:rPr lang="es-CO" sz="1800" dirty="0">
                          <a:solidFill>
                            <a:srgbClr val="000000"/>
                          </a:solidFill>
                          <a:effectLst/>
                        </a:rPr>
                        <a:t>  $   20.000.000</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extLst>
                  <a:ext uri="{0D108BD9-81ED-4DB2-BD59-A6C34878D82A}">
                    <a16:rowId xmlns:a16="http://schemas.microsoft.com/office/drawing/2014/main" val="2000748130"/>
                  </a:ext>
                </a:extLst>
              </a:tr>
              <a:tr h="607792">
                <a:tc>
                  <a:txBody>
                    <a:bodyPr/>
                    <a:lstStyle/>
                    <a:p>
                      <a:pPr algn="ctr"/>
                      <a:r>
                        <a:rPr lang="es-CO" sz="1800" dirty="0">
                          <a:solidFill>
                            <a:srgbClr val="000000"/>
                          </a:solidFill>
                          <a:effectLst/>
                        </a:rPr>
                        <a:t>AYUDA HUMANITARIA URIBIA</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tc>
                  <a:txBody>
                    <a:bodyPr/>
                    <a:lstStyle/>
                    <a:p>
                      <a:pPr algn="ctr"/>
                      <a:r>
                        <a:rPr lang="es-CO" sz="1800" dirty="0">
                          <a:solidFill>
                            <a:srgbClr val="000000"/>
                          </a:solidFill>
                          <a:effectLst/>
                        </a:rPr>
                        <a:t>  $   29.692.272</a:t>
                      </a:r>
                      <a:endParaRPr lang="es-CO" sz="1800" dirty="0">
                        <a:effectLst/>
                        <a:latin typeface="Yu Gothic UI" panose="020B0500000000000000" pitchFamily="34" charset="-128"/>
                        <a:ea typeface="Yu Gothic UI" panose="020B0500000000000000" pitchFamily="34" charset="-128"/>
                      </a:endParaRPr>
                    </a:p>
                  </a:txBody>
                  <a:tcPr marL="44450" marR="44450" marT="0" marB="0" anchor="ctr"/>
                </a:tc>
                <a:extLst>
                  <a:ext uri="{0D108BD9-81ED-4DB2-BD59-A6C34878D82A}">
                    <a16:rowId xmlns:a16="http://schemas.microsoft.com/office/drawing/2014/main" val="2052692809"/>
                  </a:ext>
                </a:extLst>
              </a:tr>
              <a:tr h="607792">
                <a:tc>
                  <a:txBody>
                    <a:bodyPr/>
                    <a:lstStyle/>
                    <a:p>
                      <a:pPr algn="ctr"/>
                      <a:r>
                        <a:rPr lang="es-CO" sz="1800" dirty="0">
                          <a:effectLst/>
                          <a:latin typeface="Yu Gothic UI" panose="020B0500000000000000" pitchFamily="34" charset="-128"/>
                          <a:ea typeface="Yu Gothic UI" panose="020B0500000000000000" pitchFamily="34" charset="-128"/>
                        </a:rPr>
                        <a:t>REGALOS COMUNIDADES</a:t>
                      </a:r>
                    </a:p>
                  </a:txBody>
                  <a:tcPr marL="44450" marR="44450" marT="0" marB="0" anchor="ctr"/>
                </a:tc>
                <a:tc>
                  <a:txBody>
                    <a:bodyPr/>
                    <a:lstStyle/>
                    <a:p>
                      <a:pPr algn="ctr"/>
                      <a:r>
                        <a:rPr lang="es-CO" sz="1600" dirty="0">
                          <a:effectLst/>
                          <a:latin typeface="Yu Gothic UI" panose="020B0500000000000000" pitchFamily="34" charset="-128"/>
                          <a:ea typeface="Yu Gothic UI" panose="020B0500000000000000" pitchFamily="34" charset="-128"/>
                        </a:rPr>
                        <a:t> $    13.189.102</a:t>
                      </a:r>
                    </a:p>
                  </a:txBody>
                  <a:tcPr marL="44450" marR="44450" marT="0" marB="0" anchor="ctr"/>
                </a:tc>
                <a:extLst>
                  <a:ext uri="{0D108BD9-81ED-4DB2-BD59-A6C34878D82A}">
                    <a16:rowId xmlns:a16="http://schemas.microsoft.com/office/drawing/2014/main" val="3221221107"/>
                  </a:ext>
                </a:extLst>
              </a:tr>
            </a:tbl>
          </a:graphicData>
        </a:graphic>
      </p:graphicFrame>
    </p:spTree>
    <p:extLst>
      <p:ext uri="{BB962C8B-B14F-4D97-AF65-F5344CB8AC3E}">
        <p14:creationId xmlns:p14="http://schemas.microsoft.com/office/powerpoint/2010/main" val="2793047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287BAD9-FA8C-42A6-B646-D554ABE751C0}"/>
              </a:ext>
            </a:extLst>
          </p:cNvPr>
          <p:cNvPicPr>
            <a:picLocks noChangeAspect="1"/>
          </p:cNvPicPr>
          <p:nvPr/>
        </p:nvPicPr>
        <p:blipFill rotWithShape="1">
          <a:blip r:embed="rId2">
            <a:extLst>
              <a:ext uri="{28A0092B-C50C-407E-A947-70E740481C1C}">
                <a14:useLocalDpi xmlns:a14="http://schemas.microsoft.com/office/drawing/2010/main" val="0"/>
              </a:ext>
            </a:extLst>
          </a:blip>
          <a:srcRect b="21159"/>
          <a:stretch/>
        </p:blipFill>
        <p:spPr>
          <a:xfrm>
            <a:off x="0" y="0"/>
            <a:ext cx="9144000" cy="5406887"/>
          </a:xfrm>
          <a:prstGeom prst="rect">
            <a:avLst/>
          </a:prstGeom>
          <a:ln>
            <a:noFill/>
          </a:ln>
          <a:effectLst/>
        </p:spPr>
      </p:pic>
      <p:pic>
        <p:nvPicPr>
          <p:cNvPr id="8" name="Imagen 7">
            <a:extLst>
              <a:ext uri="{FF2B5EF4-FFF2-40B4-BE49-F238E27FC236}">
                <a16:creationId xmlns:a16="http://schemas.microsoft.com/office/drawing/2014/main" id="{B9236983-9D7B-4E2C-822E-A7A462E7E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322" y="0"/>
            <a:ext cx="3188677" cy="685800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8C86BF4-9E44-4ADE-9F75-4A40DFEE18F4}"/>
              </a:ext>
            </a:extLst>
          </p:cNvPr>
          <p:cNvSpPr txBox="1"/>
          <p:nvPr/>
        </p:nvSpPr>
        <p:spPr>
          <a:xfrm>
            <a:off x="9093590" y="1257272"/>
            <a:ext cx="3098410" cy="830997"/>
          </a:xfrm>
          <a:prstGeom prst="rect">
            <a:avLst/>
          </a:prstGeom>
          <a:noFill/>
        </p:spPr>
        <p:txBody>
          <a:bodyPr wrap="square">
            <a:spAutoFit/>
          </a:bodyPr>
          <a:lstStyle/>
          <a:p>
            <a:r>
              <a:rPr lang="es-CO" sz="2400" b="1" dirty="0">
                <a:solidFill>
                  <a:schemeClr val="bg1"/>
                </a:solidFill>
                <a:latin typeface="Yu Gothic UI" panose="020B0500000000000000" pitchFamily="34" charset="-128"/>
                <a:ea typeface="Yu Gothic UI" panose="020B0500000000000000" pitchFamily="34" charset="-128"/>
              </a:rPr>
              <a:t>OPORTUNIDADES </a:t>
            </a:r>
          </a:p>
          <a:p>
            <a:r>
              <a:rPr lang="es-CO" sz="2400" b="1" dirty="0">
                <a:solidFill>
                  <a:schemeClr val="bg1"/>
                </a:solidFill>
                <a:latin typeface="Yu Gothic UI" panose="020B0500000000000000" pitchFamily="34" charset="-128"/>
                <a:ea typeface="Yu Gothic UI" panose="020B0500000000000000" pitchFamily="34" charset="-128"/>
              </a:rPr>
              <a:t>DE MEJORA</a:t>
            </a:r>
          </a:p>
        </p:txBody>
      </p:sp>
      <p:sp>
        <p:nvSpPr>
          <p:cNvPr id="6" name="CuadroTexto 5">
            <a:extLst>
              <a:ext uri="{FF2B5EF4-FFF2-40B4-BE49-F238E27FC236}">
                <a16:creationId xmlns:a16="http://schemas.microsoft.com/office/drawing/2014/main" id="{BA47E16A-F7D4-44CE-9AE1-BFBD1822552D}"/>
              </a:ext>
            </a:extLst>
          </p:cNvPr>
          <p:cNvSpPr txBox="1"/>
          <p:nvPr/>
        </p:nvSpPr>
        <p:spPr>
          <a:xfrm>
            <a:off x="149904" y="5747723"/>
            <a:ext cx="8397748" cy="769441"/>
          </a:xfrm>
          <a:prstGeom prst="rect">
            <a:avLst/>
          </a:prstGeom>
          <a:noFill/>
        </p:spPr>
        <p:txBody>
          <a:bodyPr wrap="square">
            <a:spAutoFit/>
          </a:bodyPr>
          <a:lstStyle/>
          <a:p>
            <a:r>
              <a:rPr lang="es-CO" sz="2200" dirty="0">
                <a:solidFill>
                  <a:schemeClr val="tx1">
                    <a:lumMod val="95000"/>
                    <a:lumOff val="5000"/>
                  </a:schemeClr>
                </a:solidFill>
                <a:latin typeface="Yu Gothic UI" panose="020B0500000000000000" pitchFamily="34" charset="-128"/>
                <a:ea typeface="Yu Gothic UI" panose="020B0500000000000000" pitchFamily="34" charset="-128"/>
              </a:rPr>
              <a:t>Vemos como una oportunidad constituir anualmente un fondo fijo para AYUDAS Y DONACIONES. </a:t>
            </a:r>
          </a:p>
        </p:txBody>
      </p:sp>
    </p:spTree>
    <p:extLst>
      <p:ext uri="{BB962C8B-B14F-4D97-AF65-F5344CB8AC3E}">
        <p14:creationId xmlns:p14="http://schemas.microsoft.com/office/powerpoint/2010/main" val="192221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9FB959-C196-4FF6-942D-315A7F1CEF94}"/>
              </a:ext>
            </a:extLst>
          </p:cNvPr>
          <p:cNvPicPr>
            <a:picLocks noChangeAspect="1"/>
          </p:cNvPicPr>
          <p:nvPr/>
        </p:nvPicPr>
        <p:blipFill rotWithShape="1">
          <a:blip r:embed="rId2">
            <a:extLst>
              <a:ext uri="{28A0092B-C50C-407E-A947-70E740481C1C}">
                <a14:useLocalDpi xmlns:a14="http://schemas.microsoft.com/office/drawing/2010/main" val="0"/>
              </a:ext>
            </a:extLst>
          </a:blip>
          <a:srcRect r="4722" b="1970"/>
          <a:stretch/>
        </p:blipFill>
        <p:spPr>
          <a:xfrm rot="10800000">
            <a:off x="-1" y="350076"/>
            <a:ext cx="3697358" cy="699972"/>
          </a:xfrm>
          <a:prstGeom prst="rect">
            <a:avLst/>
          </a:prstGeom>
        </p:spPr>
      </p:pic>
      <p:sp>
        <p:nvSpPr>
          <p:cNvPr id="2" name="Título 1">
            <a:extLst>
              <a:ext uri="{FF2B5EF4-FFF2-40B4-BE49-F238E27FC236}">
                <a16:creationId xmlns:a16="http://schemas.microsoft.com/office/drawing/2014/main" id="{B3AA32F1-9261-4F4D-9E09-F48890D00D3A}"/>
              </a:ext>
            </a:extLst>
          </p:cNvPr>
          <p:cNvSpPr>
            <a:spLocks noGrp="1"/>
          </p:cNvSpPr>
          <p:nvPr>
            <p:ph type="title"/>
          </p:nvPr>
        </p:nvSpPr>
        <p:spPr>
          <a:xfrm>
            <a:off x="753794" y="37280"/>
            <a:ext cx="2720926" cy="1325563"/>
          </a:xfrm>
        </p:spPr>
        <p:txBody>
          <a:bodyPr>
            <a:normAutofit/>
          </a:bodyPr>
          <a:lstStyle/>
          <a:p>
            <a:r>
              <a:rPr lang="es-CO" sz="3200" b="1" dirty="0">
                <a:solidFill>
                  <a:schemeClr val="bg1"/>
                </a:solidFill>
                <a:latin typeface="Yu Gothic UI" panose="020B0500000000000000" pitchFamily="34" charset="-128"/>
                <a:ea typeface="Yu Gothic UI" panose="020B0500000000000000" pitchFamily="34" charset="-128"/>
              </a:rPr>
              <a:t>VALORES</a:t>
            </a:r>
          </a:p>
        </p:txBody>
      </p:sp>
      <p:sp>
        <p:nvSpPr>
          <p:cNvPr id="6" name="Marcador de contenido 5">
            <a:extLst>
              <a:ext uri="{FF2B5EF4-FFF2-40B4-BE49-F238E27FC236}">
                <a16:creationId xmlns:a16="http://schemas.microsoft.com/office/drawing/2014/main" id="{5C85200B-9393-4F06-A79E-1B201D917BDB}"/>
              </a:ext>
            </a:extLst>
          </p:cNvPr>
          <p:cNvSpPr>
            <a:spLocks noGrp="1"/>
          </p:cNvSpPr>
          <p:nvPr>
            <p:ph idx="1"/>
          </p:nvPr>
        </p:nvSpPr>
        <p:spPr>
          <a:xfrm>
            <a:off x="395911" y="2137303"/>
            <a:ext cx="5532781" cy="3124062"/>
          </a:xfrm>
        </p:spPr>
        <p:txBody>
          <a:bodyPr>
            <a:normAutofit fontScale="92500" lnSpcReduction="10000"/>
          </a:bodyPr>
          <a:lstStyle/>
          <a:p>
            <a:pPr marL="0" indent="0" algn="just">
              <a:buNone/>
            </a:pPr>
            <a:r>
              <a:rPr lang="es-CO" sz="1800" dirty="0">
                <a:effectLst/>
                <a:latin typeface="Calibri" panose="020F0502020204030204" pitchFamily="34" charset="0"/>
                <a:ea typeface="Calibri" panose="020F0502020204030204" pitchFamily="34" charset="0"/>
                <a:cs typeface="Times New Roman" panose="02020603050405020304" pitchFamily="18" charset="0"/>
              </a:rPr>
              <a:t>Proponer estrategias lúdicas- pedagógicas  de solución de conflictos que fortalezcan los lazos de amistad, confianza y aceptación entre los estudiantes de la institución educativa I. E. SAN RAFAEL DE ALBANIA , realzando  los valores de respeto, tolerancia y solidaridad con el fin de mejorar la convivencia, el comportamiento y el ambiente dentro y fuera de las mismas.</a:t>
            </a:r>
          </a:p>
          <a:p>
            <a:pPr marL="0" indent="0" algn="just">
              <a:buNone/>
            </a:pPr>
            <a:endParaRPr lang="es-CO" sz="1800" dirty="0">
              <a:latin typeface="Calibri" panose="020F0502020204030204" pitchFamily="34" charset="0"/>
              <a:cs typeface="Times New Roman" panose="02020603050405020304" pitchFamily="18" charset="0"/>
            </a:endParaRPr>
          </a:p>
          <a:p>
            <a:pPr marL="0" indent="0" algn="just">
              <a:buNone/>
            </a:pPr>
            <a:r>
              <a:rPr lang="es-CO" sz="1800" dirty="0">
                <a:latin typeface="Calibri" panose="020F0502020204030204" pitchFamily="34" charset="0"/>
                <a:cs typeface="Times New Roman" panose="02020603050405020304" pitchFamily="18" charset="0"/>
              </a:rPr>
              <a:t> </a:t>
            </a:r>
            <a:r>
              <a:rPr lang="es-CO" sz="2400" b="1" dirty="0">
                <a:solidFill>
                  <a:srgbClr val="1B951E"/>
                </a:solidFill>
                <a:latin typeface="Yu Gothic UI" panose="020B0500000000000000" pitchFamily="34" charset="-128"/>
                <a:ea typeface="Yu Gothic UI" panose="020B0500000000000000" pitchFamily="34" charset="-128"/>
              </a:rPr>
              <a:t>BENEFICIADOS</a:t>
            </a:r>
          </a:p>
          <a:p>
            <a:pPr marL="0" indent="0" algn="just">
              <a:buNone/>
            </a:pPr>
            <a:r>
              <a:rPr lang="es-CO" sz="1800" dirty="0">
                <a:latin typeface="Calibri" panose="020F0502020204030204" pitchFamily="34" charset="0"/>
                <a:cs typeface="Times New Roman" panose="02020603050405020304" pitchFamily="18" charset="0"/>
              </a:rPr>
              <a:t>Se escogieron a 30 estudiantes lideres del proyecto quienes se encargaban de replicar los conocimientos adquiridos en toda la institución. </a:t>
            </a:r>
            <a:endParaRPr lang="es-CO" dirty="0"/>
          </a:p>
        </p:txBody>
      </p:sp>
      <p:sp>
        <p:nvSpPr>
          <p:cNvPr id="8" name="CuadroTexto 7">
            <a:extLst>
              <a:ext uri="{FF2B5EF4-FFF2-40B4-BE49-F238E27FC236}">
                <a16:creationId xmlns:a16="http://schemas.microsoft.com/office/drawing/2014/main" id="{75E6C804-7ABF-4BC3-8380-8C40220D8953}"/>
              </a:ext>
            </a:extLst>
          </p:cNvPr>
          <p:cNvSpPr txBox="1"/>
          <p:nvPr/>
        </p:nvSpPr>
        <p:spPr>
          <a:xfrm>
            <a:off x="425892" y="1675638"/>
            <a:ext cx="6097656" cy="461665"/>
          </a:xfrm>
          <a:prstGeom prst="rect">
            <a:avLst/>
          </a:prstGeom>
          <a:noFill/>
        </p:spPr>
        <p:txBody>
          <a:bodyPr wrap="square">
            <a:spAutoFit/>
          </a:bodyPr>
          <a:lstStyle/>
          <a:p>
            <a:r>
              <a:rPr lang="es-CO" sz="2400" b="1" dirty="0">
                <a:solidFill>
                  <a:srgbClr val="1B951E"/>
                </a:solidFill>
                <a:latin typeface="Yu Gothic UI" panose="020B0500000000000000" pitchFamily="34" charset="-128"/>
                <a:ea typeface="Yu Gothic UI" panose="020B0500000000000000" pitchFamily="34" charset="-128"/>
              </a:rPr>
              <a:t>OBJETIVO DE PROGRAMA</a:t>
            </a:r>
          </a:p>
        </p:txBody>
      </p:sp>
      <p:pic>
        <p:nvPicPr>
          <p:cNvPr id="9" name="Imagen 8">
            <a:extLst>
              <a:ext uri="{FF2B5EF4-FFF2-40B4-BE49-F238E27FC236}">
                <a16:creationId xmlns:a16="http://schemas.microsoft.com/office/drawing/2014/main" id="{12C6162F-EFDB-4441-8B11-306E9620B72A}"/>
              </a:ext>
            </a:extLst>
          </p:cNvPr>
          <p:cNvPicPr/>
          <p:nvPr/>
        </p:nvPicPr>
        <p:blipFill rotWithShape="1">
          <a:blip r:embed="rId3" cstate="print">
            <a:extLst>
              <a:ext uri="{28A0092B-C50C-407E-A947-70E740481C1C}">
                <a14:useLocalDpi xmlns:a14="http://schemas.microsoft.com/office/drawing/2010/main" val="0"/>
              </a:ext>
            </a:extLst>
          </a:blip>
          <a:srcRect l="16884" t="28944" r="16585" b="2016"/>
          <a:stretch/>
        </p:blipFill>
        <p:spPr bwMode="auto">
          <a:xfrm>
            <a:off x="6569765" y="0"/>
            <a:ext cx="5628771" cy="6858000"/>
          </a:xfrm>
          <a:prstGeom prst="rect">
            <a:avLst/>
          </a:prstGeom>
          <a:noFill/>
          <a:ln>
            <a:noFill/>
          </a:ln>
        </p:spPr>
      </p:pic>
    </p:spTree>
    <p:extLst>
      <p:ext uri="{BB962C8B-B14F-4D97-AF65-F5344CB8AC3E}">
        <p14:creationId xmlns:p14="http://schemas.microsoft.com/office/powerpoint/2010/main" val="46473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FFD356D-DEBC-45D8-B99F-B06F13F79C46}"/>
              </a:ext>
            </a:extLst>
          </p:cNvPr>
          <p:cNvPicPr>
            <a:picLocks noChangeAspect="1"/>
          </p:cNvPicPr>
          <p:nvPr/>
        </p:nvPicPr>
        <p:blipFill rotWithShape="1">
          <a:blip r:embed="rId2">
            <a:extLst>
              <a:ext uri="{28A0092B-C50C-407E-A947-70E740481C1C}">
                <a14:useLocalDpi xmlns:a14="http://schemas.microsoft.com/office/drawing/2010/main" val="0"/>
              </a:ext>
            </a:extLst>
          </a:blip>
          <a:srcRect l="14527" r="16202"/>
          <a:stretch/>
        </p:blipFill>
        <p:spPr>
          <a:xfrm>
            <a:off x="0" y="0"/>
            <a:ext cx="5632174" cy="6858000"/>
          </a:xfrm>
          <a:prstGeom prst="rect">
            <a:avLst/>
          </a:prstGeom>
        </p:spPr>
      </p:pic>
      <p:pic>
        <p:nvPicPr>
          <p:cNvPr id="15" name="Imagen 14">
            <a:extLst>
              <a:ext uri="{FF2B5EF4-FFF2-40B4-BE49-F238E27FC236}">
                <a16:creationId xmlns:a16="http://schemas.microsoft.com/office/drawing/2014/main" id="{059186A5-FFB6-4B84-A55A-B4C144D333EB}"/>
              </a:ext>
            </a:extLst>
          </p:cNvPr>
          <p:cNvPicPr>
            <a:picLocks noChangeAspect="1"/>
          </p:cNvPicPr>
          <p:nvPr/>
        </p:nvPicPr>
        <p:blipFill rotWithShape="1">
          <a:blip r:embed="rId3">
            <a:extLst>
              <a:ext uri="{28A0092B-C50C-407E-A947-70E740481C1C}">
                <a14:useLocalDpi xmlns:a14="http://schemas.microsoft.com/office/drawing/2010/main" val="0"/>
              </a:ext>
            </a:extLst>
          </a:blip>
          <a:srcRect r="4722" b="1970"/>
          <a:stretch/>
        </p:blipFill>
        <p:spPr>
          <a:xfrm>
            <a:off x="6798324" y="327786"/>
            <a:ext cx="5393676" cy="699972"/>
          </a:xfrm>
          <a:prstGeom prst="rect">
            <a:avLst/>
          </a:prstGeom>
        </p:spPr>
      </p:pic>
      <p:sp>
        <p:nvSpPr>
          <p:cNvPr id="2" name="Título 1">
            <a:extLst>
              <a:ext uri="{FF2B5EF4-FFF2-40B4-BE49-F238E27FC236}">
                <a16:creationId xmlns:a16="http://schemas.microsoft.com/office/drawing/2014/main" id="{AC5B2687-4B4A-43A8-AEB9-BAC83D80B553}"/>
              </a:ext>
            </a:extLst>
          </p:cNvPr>
          <p:cNvSpPr>
            <a:spLocks noGrp="1"/>
          </p:cNvSpPr>
          <p:nvPr>
            <p:ph type="title"/>
          </p:nvPr>
        </p:nvSpPr>
        <p:spPr>
          <a:xfrm>
            <a:off x="7332528" y="53009"/>
            <a:ext cx="4471767" cy="1325563"/>
          </a:xfrm>
          <a:noFill/>
        </p:spPr>
        <p:txBody>
          <a:bodyPr/>
          <a:lstStyle/>
          <a:p>
            <a:r>
              <a:rPr lang="es-CO" b="1" dirty="0">
                <a:solidFill>
                  <a:schemeClr val="bg1"/>
                </a:solidFill>
                <a:latin typeface="Yu Gothic UI" panose="020B0500000000000000" pitchFamily="34" charset="-128"/>
                <a:ea typeface="Yu Gothic UI" panose="020B0500000000000000" pitchFamily="34" charset="-128"/>
              </a:rPr>
              <a:t>INTRODUCCIÓN</a:t>
            </a:r>
          </a:p>
        </p:txBody>
      </p:sp>
      <p:sp>
        <p:nvSpPr>
          <p:cNvPr id="10" name="CuadroTexto 9">
            <a:extLst>
              <a:ext uri="{FF2B5EF4-FFF2-40B4-BE49-F238E27FC236}">
                <a16:creationId xmlns:a16="http://schemas.microsoft.com/office/drawing/2014/main" id="{C182A0A0-7700-4A6C-BE60-A2C253E8B61A}"/>
              </a:ext>
            </a:extLst>
          </p:cNvPr>
          <p:cNvSpPr txBox="1"/>
          <p:nvPr/>
        </p:nvSpPr>
        <p:spPr>
          <a:xfrm>
            <a:off x="5970932" y="1474811"/>
            <a:ext cx="6097656" cy="4832092"/>
          </a:xfrm>
          <a:prstGeom prst="rect">
            <a:avLst/>
          </a:prstGeom>
          <a:noFill/>
        </p:spPr>
        <p:txBody>
          <a:bodyPr wrap="square">
            <a:spAutoFit/>
          </a:bodyPr>
          <a:lstStyle/>
          <a:p>
            <a:pPr marL="0" indent="0" algn="just">
              <a:buNone/>
            </a:pPr>
            <a:r>
              <a:rPr lang="es-ES" sz="1400" dirty="0">
                <a:latin typeface="Yu Gothic UI" panose="020B0500000000000000" pitchFamily="34" charset="-128"/>
                <a:ea typeface="Yu Gothic UI" panose="020B0500000000000000" pitchFamily="34" charset="-128"/>
              </a:rPr>
              <a:t>Desde hace varios años las directivas de la </a:t>
            </a:r>
            <a:r>
              <a:rPr lang="es-ES" sz="1400" b="1" dirty="0">
                <a:solidFill>
                  <a:srgbClr val="1B951E"/>
                </a:solidFill>
                <a:latin typeface="Yu Gothic UI" panose="020B0500000000000000" pitchFamily="34" charset="-128"/>
                <a:ea typeface="Yu Gothic UI" panose="020B0500000000000000" pitchFamily="34" charset="-128"/>
              </a:rPr>
              <a:t>Fundación </a:t>
            </a:r>
            <a:r>
              <a:rPr lang="es-ES" sz="1400" b="1" dirty="0" err="1">
                <a:solidFill>
                  <a:srgbClr val="1B951E"/>
                </a:solidFill>
                <a:latin typeface="Yu Gothic UI" panose="020B0500000000000000" pitchFamily="34" charset="-128"/>
                <a:ea typeface="Yu Gothic UI" panose="020B0500000000000000" pitchFamily="34" charset="-128"/>
              </a:rPr>
              <a:t>Fondecor</a:t>
            </a:r>
            <a:r>
              <a:rPr lang="es-ES" sz="1400" b="1" dirty="0">
                <a:solidFill>
                  <a:srgbClr val="1B951E"/>
                </a:solidFill>
                <a:latin typeface="Yu Gothic UI" panose="020B0500000000000000" pitchFamily="34" charset="-128"/>
                <a:ea typeface="Yu Gothic UI" panose="020B0500000000000000" pitchFamily="34" charset="-128"/>
              </a:rPr>
              <a:t> </a:t>
            </a:r>
            <a:r>
              <a:rPr lang="es-ES" sz="1400" dirty="0">
                <a:latin typeface="Yu Gothic UI" panose="020B0500000000000000" pitchFamily="34" charset="-128"/>
                <a:ea typeface="Yu Gothic UI" panose="020B0500000000000000" pitchFamily="34" charset="-128"/>
              </a:rPr>
              <a:t>han hecho un esfuerzo por dar pasos que permitan el crecimiento y reconocimiento de la organización a nivel Departamental y Regional. A pesar de las dificultades del 2020 a raíz de la pandemia del </a:t>
            </a:r>
            <a:r>
              <a:rPr lang="es-ES" sz="1400" dirty="0" err="1">
                <a:latin typeface="Yu Gothic UI" panose="020B0500000000000000" pitchFamily="34" charset="-128"/>
                <a:ea typeface="Yu Gothic UI" panose="020B0500000000000000" pitchFamily="34" charset="-128"/>
              </a:rPr>
              <a:t>Covid</a:t>
            </a:r>
            <a:r>
              <a:rPr lang="es-ES" sz="1400" dirty="0">
                <a:latin typeface="Yu Gothic UI" panose="020B0500000000000000" pitchFamily="34" charset="-128"/>
                <a:ea typeface="Yu Gothic UI" panose="020B0500000000000000" pitchFamily="34" charset="-128"/>
              </a:rPr>
              <a:t> 19, esto no ha sido impedimento para que la Fundación se fortalezca en varios aspectos, de los cuales se resaltan 4: </a:t>
            </a:r>
          </a:p>
          <a:p>
            <a:pPr marL="0" indent="0" algn="just">
              <a:buNone/>
            </a:pPr>
            <a:endParaRPr lang="es-ES" sz="1400" dirty="0">
              <a:latin typeface="Yu Gothic UI" panose="020B0500000000000000" pitchFamily="34" charset="-128"/>
              <a:ea typeface="Yu Gothic UI" panose="020B0500000000000000" pitchFamily="34" charset="-128"/>
            </a:endParaRPr>
          </a:p>
          <a:p>
            <a:pPr marL="0" indent="0" algn="just">
              <a:buNone/>
            </a:pPr>
            <a:r>
              <a:rPr lang="es-ES" sz="1400" b="1" dirty="0">
                <a:solidFill>
                  <a:srgbClr val="1B951E"/>
                </a:solidFill>
                <a:latin typeface="Yu Gothic UI" panose="020B0500000000000000" pitchFamily="34" charset="-128"/>
                <a:ea typeface="Yu Gothic UI" panose="020B0500000000000000" pitchFamily="34" charset="-128"/>
              </a:rPr>
              <a:t>1. </a:t>
            </a:r>
            <a:r>
              <a:rPr lang="es-ES" sz="1400" dirty="0">
                <a:latin typeface="Yu Gothic UI" panose="020B0500000000000000" pitchFamily="34" charset="-128"/>
                <a:ea typeface="Yu Gothic UI" panose="020B0500000000000000" pitchFamily="34" charset="-128"/>
              </a:rPr>
              <a:t>El administrativo: gracias a la contratación de un contador propio. </a:t>
            </a:r>
          </a:p>
          <a:p>
            <a:pPr marL="0" indent="0" algn="just">
              <a:buNone/>
            </a:pPr>
            <a:r>
              <a:rPr lang="es-ES" sz="1400" b="1" dirty="0">
                <a:solidFill>
                  <a:srgbClr val="1B951E"/>
                </a:solidFill>
                <a:latin typeface="Yu Gothic UI" panose="020B0500000000000000" pitchFamily="34" charset="-128"/>
                <a:ea typeface="Yu Gothic UI" panose="020B0500000000000000" pitchFamily="34" charset="-128"/>
              </a:rPr>
              <a:t>2. </a:t>
            </a:r>
            <a:r>
              <a:rPr lang="es-ES" sz="1400" dirty="0">
                <a:latin typeface="Yu Gothic UI" panose="020B0500000000000000" pitchFamily="34" charset="-128"/>
                <a:ea typeface="Yu Gothic UI" panose="020B0500000000000000" pitchFamily="34" charset="-128"/>
              </a:rPr>
              <a:t>Diseño y ejecución de sus programas sociales: lo cual se ve reflejado en la inversión de más del 90% de los excedentes destinados para tal fin. </a:t>
            </a:r>
          </a:p>
          <a:p>
            <a:pPr marL="0" indent="0" algn="just">
              <a:buNone/>
            </a:pPr>
            <a:r>
              <a:rPr lang="es-ES" sz="1400" b="1" dirty="0">
                <a:solidFill>
                  <a:srgbClr val="1B951E"/>
                </a:solidFill>
                <a:latin typeface="Yu Gothic UI" panose="020B0500000000000000" pitchFamily="34" charset="-128"/>
                <a:ea typeface="Yu Gothic UI" panose="020B0500000000000000" pitchFamily="34" charset="-128"/>
              </a:rPr>
              <a:t>3. </a:t>
            </a:r>
            <a:r>
              <a:rPr lang="es-ES" sz="1400" dirty="0">
                <a:latin typeface="Yu Gothic UI" panose="020B0500000000000000" pitchFamily="34" charset="-128"/>
                <a:ea typeface="Yu Gothic UI" panose="020B0500000000000000" pitchFamily="34" charset="-128"/>
              </a:rPr>
              <a:t>La organización de los convenios: que es vital para el crecimiento en materia económica. </a:t>
            </a:r>
          </a:p>
          <a:p>
            <a:pPr marL="0" indent="0" algn="just">
              <a:buNone/>
            </a:pPr>
            <a:r>
              <a:rPr lang="es-ES" sz="1400" b="1" dirty="0">
                <a:solidFill>
                  <a:srgbClr val="1B951E"/>
                </a:solidFill>
                <a:latin typeface="Yu Gothic UI" panose="020B0500000000000000" pitchFamily="34" charset="-128"/>
                <a:ea typeface="Yu Gothic UI" panose="020B0500000000000000" pitchFamily="34" charset="-128"/>
              </a:rPr>
              <a:t>4. </a:t>
            </a:r>
            <a:r>
              <a:rPr lang="es-ES" sz="1400" dirty="0">
                <a:latin typeface="Yu Gothic UI" panose="020B0500000000000000" pitchFamily="34" charset="-128"/>
                <a:ea typeface="Yu Gothic UI" panose="020B0500000000000000" pitchFamily="34" charset="-128"/>
              </a:rPr>
              <a:t>La creación de un plan estratégico a 5 años. </a:t>
            </a:r>
          </a:p>
          <a:p>
            <a:pPr marL="0" indent="0" algn="just">
              <a:buNone/>
            </a:pPr>
            <a:endParaRPr lang="es-ES" sz="1400" dirty="0">
              <a:latin typeface="Yu Gothic UI" panose="020B0500000000000000" pitchFamily="34" charset="-128"/>
              <a:ea typeface="Yu Gothic UI" panose="020B0500000000000000" pitchFamily="34" charset="-128"/>
            </a:endParaRPr>
          </a:p>
          <a:p>
            <a:pPr marL="0" indent="0" algn="just">
              <a:buNone/>
            </a:pPr>
            <a:r>
              <a:rPr lang="es-ES" sz="1400" dirty="0">
                <a:latin typeface="Yu Gothic UI" panose="020B0500000000000000" pitchFamily="34" charset="-128"/>
                <a:ea typeface="Yu Gothic UI" panose="020B0500000000000000" pitchFamily="34" charset="-128"/>
              </a:rPr>
              <a:t>Gracias a lo mencionado anteriormente, hoy en la </a:t>
            </a:r>
            <a:r>
              <a:rPr lang="es-ES" sz="1400" b="1" dirty="0">
                <a:solidFill>
                  <a:srgbClr val="1B951E"/>
                </a:solidFill>
                <a:latin typeface="Yu Gothic UI" panose="020B0500000000000000" pitchFamily="34" charset="-128"/>
                <a:ea typeface="Yu Gothic UI" panose="020B0500000000000000" pitchFamily="34" charset="-128"/>
              </a:rPr>
              <a:t>Fundación </a:t>
            </a:r>
            <a:r>
              <a:rPr lang="es-ES" sz="1400" b="1" dirty="0" err="1">
                <a:solidFill>
                  <a:srgbClr val="1B951E"/>
                </a:solidFill>
                <a:latin typeface="Yu Gothic UI" panose="020B0500000000000000" pitchFamily="34" charset="-128"/>
                <a:ea typeface="Yu Gothic UI" panose="020B0500000000000000" pitchFamily="34" charset="-128"/>
              </a:rPr>
              <a:t>Fondecor</a:t>
            </a:r>
            <a:r>
              <a:rPr lang="es-ES" sz="1400" b="1" dirty="0">
                <a:solidFill>
                  <a:srgbClr val="1B951E"/>
                </a:solidFill>
                <a:latin typeface="Yu Gothic UI" panose="020B0500000000000000" pitchFamily="34" charset="-128"/>
                <a:ea typeface="Yu Gothic UI" panose="020B0500000000000000" pitchFamily="34" charset="-128"/>
              </a:rPr>
              <a:t> </a:t>
            </a:r>
            <a:r>
              <a:rPr lang="es-ES" sz="1400" dirty="0">
                <a:latin typeface="Yu Gothic UI" panose="020B0500000000000000" pitchFamily="34" charset="-128"/>
                <a:ea typeface="Yu Gothic UI" panose="020B0500000000000000" pitchFamily="34" charset="-128"/>
              </a:rPr>
              <a:t>se construye un modelo que privilegia la planeación estratégica y la formalidad de los procesos con el fin de garantizar la continuidad de la Fundación y el impacto para sus comunidades beneficiadas.</a:t>
            </a:r>
          </a:p>
          <a:p>
            <a:pPr marL="0" indent="0" algn="just">
              <a:buNone/>
            </a:pPr>
            <a:r>
              <a:rPr lang="es-ES" sz="1400" dirty="0">
                <a:latin typeface="Yu Gothic UI" panose="020B0500000000000000" pitchFamily="34" charset="-128"/>
                <a:ea typeface="Yu Gothic UI" panose="020B0500000000000000" pitchFamily="34" charset="-128"/>
              </a:rPr>
              <a:t>El presente informe tiene como finalidad mostrar la gestión en los programas sociales, en el manejo de convenios y en lo administrativo con el deseo de brindar un panorama de lo ejecutado en el 2020 y visione las oportunidades para 2021.</a:t>
            </a:r>
          </a:p>
        </p:txBody>
      </p:sp>
    </p:spTree>
    <p:extLst>
      <p:ext uri="{BB962C8B-B14F-4D97-AF65-F5344CB8AC3E}">
        <p14:creationId xmlns:p14="http://schemas.microsoft.com/office/powerpoint/2010/main" val="2448352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9CA61F-A697-47D0-B721-E755B1AA2ED1}"/>
              </a:ext>
            </a:extLst>
          </p:cNvPr>
          <p:cNvSpPr>
            <a:spLocks noGrp="1"/>
          </p:cNvSpPr>
          <p:nvPr>
            <p:ph idx="1"/>
          </p:nvPr>
        </p:nvSpPr>
        <p:spPr>
          <a:xfrm>
            <a:off x="377688" y="1775930"/>
            <a:ext cx="5718312" cy="4351338"/>
          </a:xfrm>
        </p:spPr>
        <p:txBody>
          <a:bodyPr/>
          <a:lstStyle/>
          <a:p>
            <a:pPr marL="0" indent="0">
              <a:buNone/>
            </a:pPr>
            <a:r>
              <a:rPr lang="es-CO" b="1" dirty="0">
                <a:solidFill>
                  <a:srgbClr val="1B951E"/>
                </a:solidFill>
              </a:rPr>
              <a:t>PLANEACIÓN ESTRATEGICA</a:t>
            </a:r>
          </a:p>
          <a:p>
            <a:pPr marL="0" indent="0">
              <a:buNone/>
            </a:pPr>
            <a:r>
              <a:rPr lang="es-CO" sz="2400" dirty="0"/>
              <a:t>Desde el mes de septiembre a noviembre de la mano de la empresa Oportunidad Estratégica se realizó el ejercicio de la planeación estratégica de la Fundación con miras a 5 años.</a:t>
            </a:r>
          </a:p>
          <a:p>
            <a:pPr marL="0" indent="0">
              <a:buNone/>
            </a:pPr>
            <a:r>
              <a:rPr lang="es-CO" sz="2400" dirty="0"/>
              <a:t>La inversión realizada fue de $27.000.000 </a:t>
            </a:r>
          </a:p>
        </p:txBody>
      </p:sp>
      <p:pic>
        <p:nvPicPr>
          <p:cNvPr id="4" name="Imagen 3">
            <a:extLst>
              <a:ext uri="{FF2B5EF4-FFF2-40B4-BE49-F238E27FC236}">
                <a16:creationId xmlns:a16="http://schemas.microsoft.com/office/drawing/2014/main" id="{C4B145FA-A8CA-4AA4-93B2-7CBBF7AAFD77}"/>
              </a:ext>
            </a:extLst>
          </p:cNvPr>
          <p:cNvPicPr>
            <a:picLocks noChangeAspect="1"/>
          </p:cNvPicPr>
          <p:nvPr/>
        </p:nvPicPr>
        <p:blipFill rotWithShape="1">
          <a:blip r:embed="rId2">
            <a:extLst>
              <a:ext uri="{28A0092B-C50C-407E-A947-70E740481C1C}">
                <a14:useLocalDpi xmlns:a14="http://schemas.microsoft.com/office/drawing/2010/main" val="0"/>
              </a:ext>
            </a:extLst>
          </a:blip>
          <a:srcRect r="4722" b="1970"/>
          <a:stretch/>
        </p:blipFill>
        <p:spPr>
          <a:xfrm rot="10800000">
            <a:off x="-2" y="350076"/>
            <a:ext cx="3836505" cy="699972"/>
          </a:xfrm>
          <a:prstGeom prst="rect">
            <a:avLst/>
          </a:prstGeom>
        </p:spPr>
      </p:pic>
      <p:sp>
        <p:nvSpPr>
          <p:cNvPr id="2" name="Título 1">
            <a:extLst>
              <a:ext uri="{FF2B5EF4-FFF2-40B4-BE49-F238E27FC236}">
                <a16:creationId xmlns:a16="http://schemas.microsoft.com/office/drawing/2014/main" id="{7393630D-8B76-447E-BEE7-717CE0D3BE35}"/>
              </a:ext>
            </a:extLst>
          </p:cNvPr>
          <p:cNvSpPr>
            <a:spLocks noGrp="1"/>
          </p:cNvSpPr>
          <p:nvPr>
            <p:ph type="title"/>
          </p:nvPr>
        </p:nvSpPr>
        <p:spPr>
          <a:xfrm>
            <a:off x="838200" y="37280"/>
            <a:ext cx="2031609" cy="1325563"/>
          </a:xfrm>
        </p:spPr>
        <p:txBody>
          <a:bodyPr>
            <a:normAutofit/>
          </a:bodyPr>
          <a:lstStyle/>
          <a:p>
            <a:r>
              <a:rPr lang="es-CO" sz="3600" b="1" dirty="0">
                <a:solidFill>
                  <a:schemeClr val="bg1"/>
                </a:solidFill>
                <a:latin typeface="Yu Gothic UI" panose="020B0500000000000000" pitchFamily="34" charset="-128"/>
                <a:ea typeface="Yu Gothic UI" panose="020B0500000000000000" pitchFamily="34" charset="-128"/>
              </a:rPr>
              <a:t>OTROS</a:t>
            </a:r>
          </a:p>
        </p:txBody>
      </p:sp>
      <p:pic>
        <p:nvPicPr>
          <p:cNvPr id="6" name="Imagen 5" descr="Imagen que contiene texto, pizarrón&#10;&#10;Descripción generada automáticamente">
            <a:extLst>
              <a:ext uri="{FF2B5EF4-FFF2-40B4-BE49-F238E27FC236}">
                <a16:creationId xmlns:a16="http://schemas.microsoft.com/office/drawing/2014/main" id="{A713990D-64CF-4DB0-9482-6192915D0195}"/>
              </a:ext>
            </a:extLst>
          </p:cNvPr>
          <p:cNvPicPr>
            <a:picLocks noChangeAspect="1"/>
          </p:cNvPicPr>
          <p:nvPr/>
        </p:nvPicPr>
        <p:blipFill rotWithShape="1">
          <a:blip r:embed="rId3">
            <a:extLst>
              <a:ext uri="{28A0092B-C50C-407E-A947-70E740481C1C}">
                <a14:useLocalDpi xmlns:a14="http://schemas.microsoft.com/office/drawing/2010/main" val="0"/>
              </a:ext>
            </a:extLst>
          </a:blip>
          <a:srcRect l="21168" r="19096"/>
          <a:stretch/>
        </p:blipFill>
        <p:spPr>
          <a:xfrm>
            <a:off x="6440864" y="0"/>
            <a:ext cx="5718312" cy="6783439"/>
          </a:xfrm>
          <a:prstGeom prst="rect">
            <a:avLst/>
          </a:prstGeom>
        </p:spPr>
      </p:pic>
    </p:spTree>
    <p:extLst>
      <p:ext uri="{BB962C8B-B14F-4D97-AF65-F5344CB8AC3E}">
        <p14:creationId xmlns:p14="http://schemas.microsoft.com/office/powerpoint/2010/main" val="355124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CF8132-C1BE-43C2-97E5-89002E275DEE}"/>
              </a:ext>
            </a:extLst>
          </p:cNvPr>
          <p:cNvPicPr>
            <a:picLocks noChangeAspect="1"/>
          </p:cNvPicPr>
          <p:nvPr/>
        </p:nvPicPr>
        <p:blipFill rotWithShape="1">
          <a:blip r:embed="rId2">
            <a:extLst>
              <a:ext uri="{28A0092B-C50C-407E-A947-70E740481C1C}">
                <a14:useLocalDpi xmlns:a14="http://schemas.microsoft.com/office/drawing/2010/main" val="0"/>
              </a:ext>
            </a:extLst>
          </a:blip>
          <a:srcRect r="4722" b="1970"/>
          <a:stretch/>
        </p:blipFill>
        <p:spPr>
          <a:xfrm rot="10800000">
            <a:off x="0" y="418315"/>
            <a:ext cx="5393676" cy="699972"/>
          </a:xfrm>
          <a:prstGeom prst="rect">
            <a:avLst/>
          </a:prstGeom>
        </p:spPr>
      </p:pic>
      <p:sp>
        <p:nvSpPr>
          <p:cNvPr id="2" name="Título 1">
            <a:extLst>
              <a:ext uri="{FF2B5EF4-FFF2-40B4-BE49-F238E27FC236}">
                <a16:creationId xmlns:a16="http://schemas.microsoft.com/office/drawing/2014/main" id="{67923CEE-98CA-4801-BC1B-3696F040D7F5}"/>
              </a:ext>
            </a:extLst>
          </p:cNvPr>
          <p:cNvSpPr>
            <a:spLocks noGrp="1"/>
          </p:cNvSpPr>
          <p:nvPr>
            <p:ph type="title"/>
          </p:nvPr>
        </p:nvSpPr>
        <p:spPr>
          <a:xfrm>
            <a:off x="565243" y="119466"/>
            <a:ext cx="4470781" cy="1325563"/>
          </a:xfrm>
        </p:spPr>
        <p:txBody>
          <a:bodyPr>
            <a:normAutofit/>
          </a:bodyPr>
          <a:lstStyle/>
          <a:p>
            <a:r>
              <a:rPr lang="es-CO" sz="3600" b="1" dirty="0">
                <a:solidFill>
                  <a:schemeClr val="bg1"/>
                </a:solidFill>
                <a:latin typeface="Yu Gothic UI" panose="020B0500000000000000" pitchFamily="34" charset="-128"/>
                <a:ea typeface="Yu Gothic UI" panose="020B0500000000000000" pitchFamily="34" charset="-128"/>
              </a:rPr>
              <a:t>CONCLUSIONES</a:t>
            </a:r>
          </a:p>
        </p:txBody>
      </p:sp>
      <p:sp>
        <p:nvSpPr>
          <p:cNvPr id="5" name="CuadroTexto 4">
            <a:extLst>
              <a:ext uri="{FF2B5EF4-FFF2-40B4-BE49-F238E27FC236}">
                <a16:creationId xmlns:a16="http://schemas.microsoft.com/office/drawing/2014/main" id="{412895E9-0036-4292-AF74-6994B5399B0E}"/>
              </a:ext>
            </a:extLst>
          </p:cNvPr>
          <p:cNvSpPr txBox="1"/>
          <p:nvPr/>
        </p:nvSpPr>
        <p:spPr>
          <a:xfrm>
            <a:off x="841155" y="1976302"/>
            <a:ext cx="10320488" cy="3693319"/>
          </a:xfrm>
          <a:prstGeom prst="rect">
            <a:avLst/>
          </a:prstGeom>
          <a:noFill/>
        </p:spPr>
        <p:txBody>
          <a:bodyPr wrap="square" rtlCol="0">
            <a:spAutoFit/>
          </a:bodyPr>
          <a:lstStyle/>
          <a:p>
            <a:pPr algn="ctr"/>
            <a:r>
              <a:rPr lang="es-ES" dirty="0">
                <a:latin typeface="Yu Gothic UI" panose="020B0500000000000000" pitchFamily="34" charset="-128"/>
                <a:ea typeface="Yu Gothic UI" panose="020B0500000000000000" pitchFamily="34" charset="-128"/>
              </a:rPr>
              <a:t>En el 2020 se ha logrado ejecutar casi el 100% de los recursos destinados para el plan social</a:t>
            </a:r>
          </a:p>
          <a:p>
            <a:pPr algn="ctr"/>
            <a:endParaRPr lang="es-ES" dirty="0">
              <a:latin typeface="Yu Gothic UI" panose="020B0500000000000000" pitchFamily="34" charset="-128"/>
              <a:ea typeface="Yu Gothic UI" panose="020B0500000000000000" pitchFamily="34" charset="-128"/>
            </a:endParaRPr>
          </a:p>
          <a:p>
            <a:pPr algn="ctr"/>
            <a:r>
              <a:rPr lang="es-ES" dirty="0">
                <a:latin typeface="Yu Gothic UI" panose="020B0500000000000000" pitchFamily="34" charset="-128"/>
                <a:ea typeface="Yu Gothic UI" panose="020B0500000000000000" pitchFamily="34" charset="-128"/>
              </a:rPr>
              <a:t>El programa Talento Guajiro se constituye en un programa abanderado de la Fundación </a:t>
            </a:r>
            <a:r>
              <a:rPr lang="es-ES" dirty="0" err="1">
                <a:latin typeface="Yu Gothic UI" panose="020B0500000000000000" pitchFamily="34" charset="-128"/>
                <a:ea typeface="Yu Gothic UI" panose="020B0500000000000000" pitchFamily="34" charset="-128"/>
              </a:rPr>
              <a:t>Fondecor</a:t>
            </a:r>
            <a:endParaRPr lang="es-ES" dirty="0">
              <a:latin typeface="Yu Gothic UI" panose="020B0500000000000000" pitchFamily="34" charset="-128"/>
              <a:ea typeface="Yu Gothic UI" panose="020B0500000000000000" pitchFamily="34" charset="-128"/>
            </a:endParaRPr>
          </a:p>
          <a:p>
            <a:pPr algn="ctr"/>
            <a:endParaRPr lang="es-ES" dirty="0">
              <a:latin typeface="Yu Gothic UI" panose="020B0500000000000000" pitchFamily="34" charset="-128"/>
              <a:ea typeface="Yu Gothic UI" panose="020B0500000000000000" pitchFamily="34" charset="-128"/>
            </a:endParaRPr>
          </a:p>
          <a:p>
            <a:pPr algn="ctr"/>
            <a:r>
              <a:rPr lang="es-ES" dirty="0">
                <a:latin typeface="Yu Gothic UI" panose="020B0500000000000000" pitchFamily="34" charset="-128"/>
                <a:ea typeface="Yu Gothic UI" panose="020B0500000000000000" pitchFamily="34" charset="-128"/>
              </a:rPr>
              <a:t>Se ha logrado estabilizar el recaudo del convenio de MP de Colsanitas</a:t>
            </a:r>
          </a:p>
          <a:p>
            <a:pPr algn="ctr"/>
            <a:endParaRPr lang="es-CO" dirty="0">
              <a:latin typeface="Yu Gothic UI" panose="020B0500000000000000" pitchFamily="34" charset="-128"/>
              <a:ea typeface="Yu Gothic UI" panose="020B0500000000000000" pitchFamily="34" charset="-128"/>
            </a:endParaRPr>
          </a:p>
          <a:p>
            <a:pPr algn="ctr"/>
            <a:r>
              <a:rPr lang="es-CO" dirty="0">
                <a:latin typeface="Yu Gothic UI" panose="020B0500000000000000" pitchFamily="34" charset="-128"/>
                <a:ea typeface="Yu Gothic UI" panose="020B0500000000000000" pitchFamily="34" charset="-128"/>
              </a:rPr>
              <a:t>Se ha recuperado comisiones de los convenios de MP importante para la sobrevivencia de la Fundación</a:t>
            </a:r>
          </a:p>
          <a:p>
            <a:pPr algn="ctr"/>
            <a:endParaRPr lang="es-CO" dirty="0">
              <a:latin typeface="Yu Gothic UI" panose="020B0500000000000000" pitchFamily="34" charset="-128"/>
              <a:ea typeface="Yu Gothic UI" panose="020B0500000000000000" pitchFamily="34" charset="-128"/>
            </a:endParaRPr>
          </a:p>
          <a:p>
            <a:pPr algn="ctr"/>
            <a:r>
              <a:rPr lang="es-CO" dirty="0">
                <a:latin typeface="Yu Gothic UI" panose="020B0500000000000000" pitchFamily="34" charset="-128"/>
                <a:ea typeface="Yu Gothic UI" panose="020B0500000000000000" pitchFamily="34" charset="-128"/>
              </a:rPr>
              <a:t>Realización de un Plan Estratégico a 5 años</a:t>
            </a:r>
          </a:p>
          <a:p>
            <a:pPr algn="ctr"/>
            <a:endParaRPr lang="es-CO" dirty="0">
              <a:latin typeface="Yu Gothic UI" panose="020B0500000000000000" pitchFamily="34" charset="-128"/>
              <a:ea typeface="Yu Gothic UI" panose="020B0500000000000000" pitchFamily="34" charset="-128"/>
            </a:endParaRPr>
          </a:p>
          <a:p>
            <a:pPr algn="ctr"/>
            <a:r>
              <a:rPr lang="es-CO" dirty="0">
                <a:latin typeface="Yu Gothic UI" panose="020B0500000000000000" pitchFamily="34" charset="-128"/>
                <a:ea typeface="Yu Gothic UI" panose="020B0500000000000000" pitchFamily="34" charset="-128"/>
              </a:rPr>
              <a:t>La Fundación </a:t>
            </a:r>
            <a:r>
              <a:rPr lang="es-CO" dirty="0" err="1">
                <a:latin typeface="Yu Gothic UI" panose="020B0500000000000000" pitchFamily="34" charset="-128"/>
                <a:ea typeface="Yu Gothic UI" panose="020B0500000000000000" pitchFamily="34" charset="-128"/>
              </a:rPr>
              <a:t>Fondecor</a:t>
            </a:r>
            <a:r>
              <a:rPr lang="es-CO" dirty="0">
                <a:latin typeface="Yu Gothic UI" panose="020B0500000000000000" pitchFamily="34" charset="-128"/>
                <a:ea typeface="Yu Gothic UI" panose="020B0500000000000000" pitchFamily="34" charset="-128"/>
              </a:rPr>
              <a:t> sigue creciendo organizacionalmente en sus procesos con el fin de tener un mayor impacto en las comunidades. </a:t>
            </a:r>
          </a:p>
        </p:txBody>
      </p:sp>
    </p:spTree>
    <p:extLst>
      <p:ext uri="{BB962C8B-B14F-4D97-AF65-F5344CB8AC3E}">
        <p14:creationId xmlns:p14="http://schemas.microsoft.com/office/powerpoint/2010/main" val="326402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5E045F1-0EBE-428D-BB7A-590CE7AFF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n 3">
            <a:extLst>
              <a:ext uri="{FF2B5EF4-FFF2-40B4-BE49-F238E27FC236}">
                <a16:creationId xmlns:a16="http://schemas.microsoft.com/office/drawing/2014/main" id="{1B81B90D-6228-441F-BADB-B917068A76CB}"/>
              </a:ext>
            </a:extLst>
          </p:cNvPr>
          <p:cNvPicPr>
            <a:picLocks noChangeAspect="1"/>
          </p:cNvPicPr>
          <p:nvPr/>
        </p:nvPicPr>
        <p:blipFill rotWithShape="1">
          <a:blip r:embed="rId3">
            <a:extLst>
              <a:ext uri="{28A0092B-C50C-407E-A947-70E740481C1C}">
                <a14:useLocalDpi xmlns:a14="http://schemas.microsoft.com/office/drawing/2010/main" val="0"/>
              </a:ext>
            </a:extLst>
          </a:blip>
          <a:srcRect l="2063" t="4183" b="25978"/>
          <a:stretch/>
        </p:blipFill>
        <p:spPr>
          <a:xfrm rot="10800000">
            <a:off x="2875722" y="0"/>
            <a:ext cx="9316278" cy="6858000"/>
          </a:xfrm>
          <a:prstGeom prst="rect">
            <a:avLst/>
          </a:prstGeom>
        </p:spPr>
      </p:pic>
      <p:sp>
        <p:nvSpPr>
          <p:cNvPr id="2" name="Título 1">
            <a:extLst>
              <a:ext uri="{FF2B5EF4-FFF2-40B4-BE49-F238E27FC236}">
                <a16:creationId xmlns:a16="http://schemas.microsoft.com/office/drawing/2014/main" id="{C50CD863-5058-450D-880B-8ECCBE213085}"/>
              </a:ext>
            </a:extLst>
          </p:cNvPr>
          <p:cNvSpPr>
            <a:spLocks noGrp="1"/>
          </p:cNvSpPr>
          <p:nvPr>
            <p:ph type="title"/>
          </p:nvPr>
        </p:nvSpPr>
        <p:spPr>
          <a:xfrm>
            <a:off x="7082970" y="638630"/>
            <a:ext cx="5007430" cy="1320800"/>
          </a:xfrm>
        </p:spPr>
        <p:txBody>
          <a:bodyPr>
            <a:noAutofit/>
          </a:bodyPr>
          <a:lstStyle/>
          <a:p>
            <a:pPr algn="ctr"/>
            <a:r>
              <a:rPr lang="es-CO" sz="3600" b="1" dirty="0">
                <a:solidFill>
                  <a:schemeClr val="bg1"/>
                </a:solidFill>
                <a:latin typeface="Yu Gothic UI" panose="020B0500000000000000" pitchFamily="34" charset="-128"/>
                <a:ea typeface="Yu Gothic UI" panose="020B0500000000000000" pitchFamily="34" charset="-128"/>
              </a:rPr>
              <a:t>GESTIÓN</a:t>
            </a:r>
            <a:r>
              <a:rPr lang="es-CO" sz="3600" b="1" dirty="0">
                <a:latin typeface="Yu Gothic UI" panose="020B0500000000000000" pitchFamily="34" charset="-128"/>
                <a:ea typeface="Yu Gothic UI" panose="020B0500000000000000" pitchFamily="34" charset="-128"/>
              </a:rPr>
              <a:t> </a:t>
            </a:r>
            <a:r>
              <a:rPr lang="es-CO" sz="3600" b="1" dirty="0">
                <a:solidFill>
                  <a:schemeClr val="bg1"/>
                </a:solidFill>
                <a:latin typeface="Yu Gothic UI" panose="020B0500000000000000" pitchFamily="34" charset="-128"/>
                <a:ea typeface="Yu Gothic UI" panose="020B0500000000000000" pitchFamily="34" charset="-128"/>
              </a:rPr>
              <a:t>PROGRAMAS SOCIALES</a:t>
            </a:r>
          </a:p>
        </p:txBody>
      </p:sp>
      <p:sp>
        <p:nvSpPr>
          <p:cNvPr id="3" name="Marcador de contenido 2">
            <a:extLst>
              <a:ext uri="{FF2B5EF4-FFF2-40B4-BE49-F238E27FC236}">
                <a16:creationId xmlns:a16="http://schemas.microsoft.com/office/drawing/2014/main" id="{C0BDD08C-F471-4EE1-969B-0993BF4840F9}"/>
              </a:ext>
            </a:extLst>
          </p:cNvPr>
          <p:cNvSpPr>
            <a:spLocks noGrp="1"/>
          </p:cNvSpPr>
          <p:nvPr>
            <p:ph idx="1"/>
          </p:nvPr>
        </p:nvSpPr>
        <p:spPr>
          <a:xfrm>
            <a:off x="6792685" y="2365828"/>
            <a:ext cx="5127171" cy="4232049"/>
          </a:xfrm>
        </p:spPr>
        <p:txBody>
          <a:bodyPr>
            <a:normAutofit fontScale="85000" lnSpcReduction="10000"/>
          </a:bodyPr>
          <a:lstStyle/>
          <a:p>
            <a:pPr marL="0" indent="0">
              <a:buNone/>
            </a:pPr>
            <a:r>
              <a:rPr lang="es-ES" dirty="0">
                <a:solidFill>
                  <a:schemeClr val="bg1"/>
                </a:solidFill>
              </a:rPr>
              <a:t>A continuación presentamos a detalle de la gestión social realizada durante el año 2020 por la Fundación a través de los siguientes programas:</a:t>
            </a:r>
          </a:p>
          <a:p>
            <a:pPr marL="0" indent="0">
              <a:buNone/>
            </a:pPr>
            <a:endParaRPr lang="es-ES" dirty="0">
              <a:solidFill>
                <a:schemeClr val="bg1"/>
              </a:solidFill>
            </a:endParaRPr>
          </a:p>
          <a:p>
            <a:pPr marL="0" indent="0">
              <a:buNone/>
            </a:pPr>
            <a:r>
              <a:rPr lang="es-ES" dirty="0">
                <a:solidFill>
                  <a:schemeClr val="bg1"/>
                </a:solidFill>
              </a:rPr>
              <a:t>1. Talento Guajiro</a:t>
            </a:r>
          </a:p>
          <a:p>
            <a:pPr marL="0" indent="0">
              <a:buNone/>
            </a:pPr>
            <a:r>
              <a:rPr lang="es-ES" dirty="0">
                <a:solidFill>
                  <a:schemeClr val="bg1"/>
                </a:solidFill>
              </a:rPr>
              <a:t>2. Robótica</a:t>
            </a:r>
          </a:p>
          <a:p>
            <a:pPr marL="0" indent="0">
              <a:buNone/>
            </a:pPr>
            <a:r>
              <a:rPr lang="es-ES" dirty="0">
                <a:solidFill>
                  <a:schemeClr val="bg1"/>
                </a:solidFill>
              </a:rPr>
              <a:t>3. Liderazgo</a:t>
            </a:r>
          </a:p>
          <a:p>
            <a:pPr marL="0" indent="0">
              <a:buNone/>
            </a:pPr>
            <a:r>
              <a:rPr lang="es-ES" dirty="0">
                <a:solidFill>
                  <a:schemeClr val="bg1"/>
                </a:solidFill>
              </a:rPr>
              <a:t>4. Ayudas y Donaciones</a:t>
            </a:r>
          </a:p>
          <a:p>
            <a:pPr marL="0" indent="0">
              <a:buNone/>
            </a:pPr>
            <a:r>
              <a:rPr lang="es-ES" dirty="0">
                <a:solidFill>
                  <a:schemeClr val="bg1"/>
                </a:solidFill>
              </a:rPr>
              <a:t>5. Valores</a:t>
            </a:r>
          </a:p>
          <a:p>
            <a:pPr marL="0" indent="0">
              <a:buNone/>
            </a:pPr>
            <a:r>
              <a:rPr lang="es-ES" dirty="0">
                <a:solidFill>
                  <a:schemeClr val="bg1"/>
                </a:solidFill>
              </a:rPr>
              <a:t>6. Otros</a:t>
            </a:r>
            <a:endParaRPr lang="es-CO" dirty="0">
              <a:solidFill>
                <a:schemeClr val="bg1"/>
              </a:solidFill>
            </a:endParaRPr>
          </a:p>
        </p:txBody>
      </p:sp>
    </p:spTree>
    <p:extLst>
      <p:ext uri="{BB962C8B-B14F-4D97-AF65-F5344CB8AC3E}">
        <p14:creationId xmlns:p14="http://schemas.microsoft.com/office/powerpoint/2010/main" val="175916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A2F584F9-4097-4CBB-8CA9-8E20D0206E8C}"/>
              </a:ext>
            </a:extLst>
          </p:cNvPr>
          <p:cNvPicPr>
            <a:picLocks noChangeAspect="1"/>
          </p:cNvPicPr>
          <p:nvPr/>
        </p:nvPicPr>
        <p:blipFill rotWithShape="1">
          <a:blip r:embed="rId2">
            <a:extLst>
              <a:ext uri="{28A0092B-C50C-407E-A947-70E740481C1C}">
                <a14:useLocalDpi xmlns:a14="http://schemas.microsoft.com/office/drawing/2010/main" val="0"/>
              </a:ext>
            </a:extLst>
          </a:blip>
          <a:srcRect l="52100"/>
          <a:stretch/>
        </p:blipFill>
        <p:spPr>
          <a:xfrm>
            <a:off x="0" y="0"/>
            <a:ext cx="4578196" cy="6858000"/>
          </a:xfrm>
          <a:prstGeom prst="rect">
            <a:avLst/>
          </a:prstGeom>
          <a:ln>
            <a:noFill/>
          </a:ln>
          <a:effectLst/>
        </p:spPr>
      </p:pic>
      <p:pic>
        <p:nvPicPr>
          <p:cNvPr id="14" name="Imagen 13">
            <a:extLst>
              <a:ext uri="{FF2B5EF4-FFF2-40B4-BE49-F238E27FC236}">
                <a16:creationId xmlns:a16="http://schemas.microsoft.com/office/drawing/2014/main" id="{DA2E0E66-2FD5-4BF1-81AB-3198B09B029D}"/>
              </a:ext>
            </a:extLst>
          </p:cNvPr>
          <p:cNvPicPr>
            <a:picLocks noChangeAspect="1"/>
          </p:cNvPicPr>
          <p:nvPr/>
        </p:nvPicPr>
        <p:blipFill rotWithShape="1">
          <a:blip r:embed="rId3">
            <a:extLst>
              <a:ext uri="{28A0092B-C50C-407E-A947-70E740481C1C}">
                <a14:useLocalDpi xmlns:a14="http://schemas.microsoft.com/office/drawing/2010/main" val="0"/>
              </a:ext>
            </a:extLst>
          </a:blip>
          <a:srcRect r="4722" b="1970"/>
          <a:stretch/>
        </p:blipFill>
        <p:spPr>
          <a:xfrm>
            <a:off x="6798324" y="377372"/>
            <a:ext cx="5393676" cy="699972"/>
          </a:xfrm>
          <a:prstGeom prst="rect">
            <a:avLst/>
          </a:prstGeom>
        </p:spPr>
      </p:pic>
      <p:sp>
        <p:nvSpPr>
          <p:cNvPr id="2" name="Título 1">
            <a:extLst>
              <a:ext uri="{FF2B5EF4-FFF2-40B4-BE49-F238E27FC236}">
                <a16:creationId xmlns:a16="http://schemas.microsoft.com/office/drawing/2014/main" id="{8E5DEFA7-E6FC-456E-9F7C-A87BC1F1BADC}"/>
              </a:ext>
            </a:extLst>
          </p:cNvPr>
          <p:cNvSpPr>
            <a:spLocks noGrp="1"/>
          </p:cNvSpPr>
          <p:nvPr>
            <p:ph type="title"/>
          </p:nvPr>
        </p:nvSpPr>
        <p:spPr>
          <a:xfrm>
            <a:off x="7355114" y="304800"/>
            <a:ext cx="4677229" cy="935945"/>
          </a:xfrm>
        </p:spPr>
        <p:txBody>
          <a:bodyPr/>
          <a:lstStyle/>
          <a:p>
            <a:r>
              <a:rPr lang="es-CO" dirty="0">
                <a:solidFill>
                  <a:schemeClr val="bg1"/>
                </a:solidFill>
                <a:latin typeface="Yu Gothic UI" panose="020B0500000000000000" pitchFamily="34" charset="-128"/>
                <a:ea typeface="Yu Gothic UI" panose="020B0500000000000000" pitchFamily="34" charset="-128"/>
              </a:rPr>
              <a:t>TALENTO</a:t>
            </a:r>
            <a:r>
              <a:rPr lang="es-CO" dirty="0">
                <a:solidFill>
                  <a:schemeClr val="bg1"/>
                </a:solidFill>
              </a:rPr>
              <a:t> GUAJIRO</a:t>
            </a:r>
          </a:p>
        </p:txBody>
      </p:sp>
      <p:sp>
        <p:nvSpPr>
          <p:cNvPr id="9" name="Marcador de contenido 2">
            <a:extLst>
              <a:ext uri="{FF2B5EF4-FFF2-40B4-BE49-F238E27FC236}">
                <a16:creationId xmlns:a16="http://schemas.microsoft.com/office/drawing/2014/main" id="{090A9B93-2163-47E6-A442-D3D10A7D0EDB}"/>
              </a:ext>
            </a:extLst>
          </p:cNvPr>
          <p:cNvSpPr>
            <a:spLocks noGrp="1"/>
          </p:cNvSpPr>
          <p:nvPr>
            <p:ph idx="1"/>
          </p:nvPr>
        </p:nvSpPr>
        <p:spPr>
          <a:xfrm>
            <a:off x="5456583" y="1593600"/>
            <a:ext cx="6529091" cy="4959599"/>
          </a:xfrm>
        </p:spPr>
        <p:txBody>
          <a:bodyPr>
            <a:noAutofit/>
          </a:bodyPr>
          <a:lstStyle/>
          <a:p>
            <a:pPr marL="0" indent="0">
              <a:buNone/>
            </a:pPr>
            <a:r>
              <a:rPr lang="es-CO" sz="2000" b="1" dirty="0">
                <a:solidFill>
                  <a:srgbClr val="1B951E"/>
                </a:solidFill>
                <a:latin typeface="Yu Gothic UI" panose="020B0500000000000000" pitchFamily="34" charset="-128"/>
                <a:ea typeface="Yu Gothic UI" panose="020B0500000000000000" pitchFamily="34" charset="-128"/>
              </a:rPr>
              <a:t>OBJETIVO DE PROGRAMA</a:t>
            </a:r>
            <a:br>
              <a:rPr lang="es-CO" sz="2000" b="1" dirty="0">
                <a:solidFill>
                  <a:srgbClr val="1B951E"/>
                </a:solidFill>
                <a:latin typeface="Yu Gothic UI" panose="020B0500000000000000" pitchFamily="34" charset="-128"/>
                <a:ea typeface="Yu Gothic UI" panose="020B0500000000000000" pitchFamily="34" charset="-128"/>
              </a:rPr>
            </a:br>
            <a:r>
              <a:rPr lang="es-ES" sz="2000" i="0" dirty="0">
                <a:effectLst/>
                <a:latin typeface="Yu Gothic UI" panose="020B0500000000000000" pitchFamily="34" charset="-128"/>
                <a:ea typeface="Yu Gothic UI" panose="020B0500000000000000" pitchFamily="34" charset="-128"/>
              </a:rPr>
              <a:t>El programa Talento Guajiro tiene como objetivo promover el talento de estudiantes guajiros de bajo estrato socioeconómico, mediante ayudas para desarrollar sus estudios. Así en 2020, nace la Beca Talentos Guajiros, la cual busca facilitar el acceso y la permanencia de 25 estudiantes Guajiros de bajos recursos, con excelencia académica y residentes de La Guajira.</a:t>
            </a:r>
          </a:p>
          <a:p>
            <a:pPr marL="0" indent="0">
              <a:buNone/>
            </a:pPr>
            <a:endParaRPr lang="es-CO" sz="2000" dirty="0">
              <a:latin typeface="Yu Gothic UI" panose="020B0500000000000000" pitchFamily="34" charset="-128"/>
              <a:ea typeface="Yu Gothic UI" panose="020B0500000000000000" pitchFamily="34" charset="-128"/>
            </a:endParaRPr>
          </a:p>
          <a:p>
            <a:pPr marL="0" indent="0">
              <a:buNone/>
            </a:pPr>
            <a:r>
              <a:rPr lang="es-CO" sz="2000" b="1" dirty="0">
                <a:solidFill>
                  <a:srgbClr val="1B951E"/>
                </a:solidFill>
                <a:latin typeface="Yu Gothic UI" panose="020B0500000000000000" pitchFamily="34" charset="-128"/>
                <a:ea typeface="Yu Gothic UI" panose="020B0500000000000000" pitchFamily="34" charset="-128"/>
              </a:rPr>
              <a:t>PROCESO DE SELECCIÓN </a:t>
            </a:r>
            <a:br>
              <a:rPr lang="es-CO" sz="2000" b="1" dirty="0">
                <a:solidFill>
                  <a:srgbClr val="1B951E"/>
                </a:solidFill>
                <a:latin typeface="Yu Gothic UI" panose="020B0500000000000000" pitchFamily="34" charset="-128"/>
                <a:ea typeface="Yu Gothic UI" panose="020B0500000000000000" pitchFamily="34" charset="-128"/>
              </a:rPr>
            </a:br>
            <a:r>
              <a:rPr lang="es-CO" sz="2000" dirty="0">
                <a:latin typeface="Yu Gothic UI" panose="020B0500000000000000" pitchFamily="34" charset="-128"/>
                <a:ea typeface="Yu Gothic UI" panose="020B0500000000000000" pitchFamily="34" charset="-128"/>
              </a:rPr>
              <a:t>Se divide en varias fases: convocatoria, recepción de documentos, revisión cumplimiento de requisitos y selección por el comité de evaluación. </a:t>
            </a:r>
          </a:p>
        </p:txBody>
      </p:sp>
    </p:spTree>
    <p:extLst>
      <p:ext uri="{BB962C8B-B14F-4D97-AF65-F5344CB8AC3E}">
        <p14:creationId xmlns:p14="http://schemas.microsoft.com/office/powerpoint/2010/main" val="3407219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45D449C-AD59-422E-BC8F-32356C390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583" y="0"/>
            <a:ext cx="3528417" cy="6858000"/>
          </a:xfrm>
          <a:prstGeom prst="rect">
            <a:avLst/>
          </a:prstGeom>
        </p:spPr>
      </p:pic>
      <p:pic>
        <p:nvPicPr>
          <p:cNvPr id="8" name="Marcador de contenido 5">
            <a:extLst>
              <a:ext uri="{FF2B5EF4-FFF2-40B4-BE49-F238E27FC236}">
                <a16:creationId xmlns:a16="http://schemas.microsoft.com/office/drawing/2014/main" id="{7F7770EA-B5FB-449E-9A53-CD44A69B9E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951" y="175016"/>
            <a:ext cx="1889999" cy="819000"/>
          </a:xfrm>
        </p:spPr>
      </p:pic>
      <p:sp>
        <p:nvSpPr>
          <p:cNvPr id="5" name="CuadroTexto 4">
            <a:extLst>
              <a:ext uri="{FF2B5EF4-FFF2-40B4-BE49-F238E27FC236}">
                <a16:creationId xmlns:a16="http://schemas.microsoft.com/office/drawing/2014/main" id="{29365BC2-B61F-49F6-A54B-838523256492}"/>
              </a:ext>
            </a:extLst>
          </p:cNvPr>
          <p:cNvSpPr txBox="1"/>
          <p:nvPr/>
        </p:nvSpPr>
        <p:spPr>
          <a:xfrm>
            <a:off x="420717" y="1519475"/>
            <a:ext cx="7620040" cy="4351338"/>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400" b="1" dirty="0">
                <a:solidFill>
                  <a:srgbClr val="1B951E"/>
                </a:solidFill>
                <a:latin typeface="Yu Gothic UI" panose="020B0500000000000000" pitchFamily="34" charset="-128"/>
                <a:ea typeface="Yu Gothic UI" panose="020B0500000000000000" pitchFamily="34" charset="-128"/>
              </a:rPr>
              <a:t>BENEFICIARIOS</a:t>
            </a:r>
          </a:p>
          <a:p>
            <a:pPr algn="just">
              <a:lnSpc>
                <a:spcPct val="90000"/>
              </a:lnSpc>
              <a:spcAft>
                <a:spcPts val="600"/>
              </a:spcAft>
            </a:pPr>
            <a:r>
              <a:rPr lang="en-US" sz="1900" b="0" i="0" dirty="0">
                <a:effectLst/>
                <a:latin typeface="Yu Gothic UI" panose="020B0500000000000000" pitchFamily="34" charset="-128"/>
                <a:ea typeface="Yu Gothic UI" panose="020B0500000000000000" pitchFamily="34" charset="-128"/>
              </a:rPr>
              <a:t>Durante los </a:t>
            </a:r>
            <a:r>
              <a:rPr lang="en-US" sz="1900" b="0" i="0" dirty="0" err="1">
                <a:effectLst/>
                <a:latin typeface="Yu Gothic UI" panose="020B0500000000000000" pitchFamily="34" charset="-128"/>
                <a:ea typeface="Yu Gothic UI" panose="020B0500000000000000" pitchFamily="34" charset="-128"/>
              </a:rPr>
              <a:t>procesos</a:t>
            </a:r>
            <a:r>
              <a:rPr lang="en-US" sz="1900" b="0" i="0" dirty="0">
                <a:effectLst/>
                <a:latin typeface="Yu Gothic UI" panose="020B0500000000000000" pitchFamily="34" charset="-128"/>
                <a:ea typeface="Yu Gothic UI" panose="020B0500000000000000" pitchFamily="34" charset="-128"/>
              </a:rPr>
              <a:t> de </a:t>
            </a:r>
            <a:r>
              <a:rPr lang="en-US" sz="1900" b="0" i="0" dirty="0" err="1">
                <a:effectLst/>
                <a:latin typeface="Yu Gothic UI" panose="020B0500000000000000" pitchFamily="34" charset="-128"/>
                <a:ea typeface="Yu Gothic UI" panose="020B0500000000000000" pitchFamily="34" charset="-128"/>
              </a:rPr>
              <a:t>selección</a:t>
            </a:r>
            <a:r>
              <a:rPr lang="en-US" sz="1900" b="0" i="0" dirty="0">
                <a:effectLst/>
                <a:latin typeface="Yu Gothic UI" panose="020B0500000000000000" pitchFamily="34" charset="-128"/>
                <a:ea typeface="Yu Gothic UI" panose="020B0500000000000000" pitchFamily="34" charset="-128"/>
              </a:rPr>
              <a:t> del 2020 se </a:t>
            </a:r>
            <a:r>
              <a:rPr lang="en-US" sz="1900" b="0" i="0" dirty="0" err="1">
                <a:effectLst/>
                <a:latin typeface="Yu Gothic UI" panose="020B0500000000000000" pitchFamily="34" charset="-128"/>
                <a:ea typeface="Yu Gothic UI" panose="020B0500000000000000" pitchFamily="34" charset="-128"/>
              </a:rPr>
              <a:t>escogieron</a:t>
            </a:r>
            <a:r>
              <a:rPr lang="en-US" sz="1900" b="0" i="0" dirty="0">
                <a:effectLst/>
                <a:latin typeface="Yu Gothic UI" panose="020B0500000000000000" pitchFamily="34" charset="-128"/>
                <a:ea typeface="Yu Gothic UI" panose="020B0500000000000000" pitchFamily="34" charset="-128"/>
              </a:rPr>
              <a:t> a 25 </a:t>
            </a:r>
            <a:r>
              <a:rPr lang="en-US" sz="1900" b="0" i="0" dirty="0" err="1">
                <a:effectLst/>
                <a:latin typeface="Yu Gothic UI" panose="020B0500000000000000" pitchFamily="34" charset="-128"/>
                <a:ea typeface="Yu Gothic UI" panose="020B0500000000000000" pitchFamily="34" charset="-128"/>
              </a:rPr>
              <a:t>estudiantes</a:t>
            </a:r>
            <a:r>
              <a:rPr lang="en-US" sz="1900" b="0" i="0" dirty="0">
                <a:effectLst/>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ganadores</a:t>
            </a:r>
            <a:r>
              <a:rPr lang="en-US" sz="1900" dirty="0">
                <a:latin typeface="Yu Gothic UI" panose="020B0500000000000000" pitchFamily="34" charset="-128"/>
                <a:ea typeface="Yu Gothic UI" panose="020B0500000000000000" pitchFamily="34" charset="-128"/>
              </a:rPr>
              <a:t> de la </a:t>
            </a:r>
            <a:r>
              <a:rPr lang="en-US" sz="1900" dirty="0" err="1">
                <a:latin typeface="Yu Gothic UI" panose="020B0500000000000000" pitchFamily="34" charset="-128"/>
                <a:ea typeface="Yu Gothic UI" panose="020B0500000000000000" pitchFamily="34" charset="-128"/>
              </a:rPr>
              <a:t>beca</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Talento</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Guajiro</a:t>
            </a:r>
            <a:r>
              <a:rPr lang="en-US" sz="1900" dirty="0">
                <a:latin typeface="Yu Gothic UI" panose="020B0500000000000000" pitchFamily="34" charset="-128"/>
                <a:ea typeface="Yu Gothic UI" panose="020B0500000000000000" pitchFamily="34" charset="-128"/>
              </a:rPr>
              <a:t>.</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Éstos</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recibieron</a:t>
            </a:r>
            <a:r>
              <a:rPr lang="en-US" sz="1900" b="0" i="0" dirty="0">
                <a:effectLst/>
                <a:latin typeface="Yu Gothic UI" panose="020B0500000000000000" pitchFamily="34" charset="-128"/>
                <a:ea typeface="Yu Gothic UI" panose="020B0500000000000000" pitchFamily="34" charset="-128"/>
              </a:rPr>
              <a:t> una </a:t>
            </a:r>
            <a:r>
              <a:rPr lang="en-US" sz="1900" b="0" i="0" dirty="0" err="1">
                <a:effectLst/>
                <a:latin typeface="Yu Gothic UI" panose="020B0500000000000000" pitchFamily="34" charset="-128"/>
                <a:ea typeface="Yu Gothic UI" panose="020B0500000000000000" pitchFamily="34" charset="-128"/>
              </a:rPr>
              <a:t>subvención</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económica</a:t>
            </a:r>
            <a:r>
              <a:rPr lang="en-US" sz="1900" b="0" i="0" dirty="0">
                <a:effectLst/>
                <a:latin typeface="Yu Gothic UI" panose="020B0500000000000000" pitchFamily="34" charset="-128"/>
                <a:ea typeface="Yu Gothic UI" panose="020B0500000000000000" pitchFamily="34" charset="-128"/>
              </a:rPr>
              <a:t> con el fin de </a:t>
            </a:r>
            <a:r>
              <a:rPr lang="en-US" sz="1900" b="0" i="0" dirty="0" err="1">
                <a:effectLst/>
                <a:latin typeface="Yu Gothic UI" panose="020B0500000000000000" pitchFamily="34" charset="-128"/>
                <a:ea typeface="Yu Gothic UI" panose="020B0500000000000000" pitchFamily="34" charset="-128"/>
              </a:rPr>
              <a:t>realizar</a:t>
            </a:r>
            <a:r>
              <a:rPr lang="en-US" sz="1900" b="0" i="0" dirty="0">
                <a:effectLst/>
                <a:latin typeface="Yu Gothic UI" panose="020B0500000000000000" pitchFamily="34" charset="-128"/>
                <a:ea typeface="Yu Gothic UI" panose="020B0500000000000000" pitchFamily="34" charset="-128"/>
              </a:rPr>
              <a:t> sus </a:t>
            </a:r>
            <a:r>
              <a:rPr lang="en-US" sz="1900" b="0" i="0" dirty="0" err="1">
                <a:effectLst/>
                <a:latin typeface="Yu Gothic UI" panose="020B0500000000000000" pitchFamily="34" charset="-128"/>
                <a:ea typeface="Yu Gothic UI" panose="020B0500000000000000" pitchFamily="34" charset="-128"/>
              </a:rPr>
              <a:t>estudios</a:t>
            </a:r>
            <a:r>
              <a:rPr lang="en-US" sz="1900" b="0" i="0" dirty="0">
                <a:effectLst/>
                <a:latin typeface="Yu Gothic UI" panose="020B0500000000000000" pitchFamily="34" charset="-128"/>
                <a:ea typeface="Yu Gothic UI" panose="020B0500000000000000" pitchFamily="34" charset="-128"/>
              </a:rPr>
              <a:t> de </a:t>
            </a:r>
            <a:r>
              <a:rPr lang="en-US" sz="1900" b="0" i="0" dirty="0" err="1">
                <a:effectLst/>
                <a:latin typeface="Yu Gothic UI" panose="020B0500000000000000" pitchFamily="34" charset="-128"/>
                <a:ea typeface="Yu Gothic UI" panose="020B0500000000000000" pitchFamily="34" charset="-128"/>
              </a:rPr>
              <a:t>pregrado</a:t>
            </a:r>
            <a:r>
              <a:rPr lang="en-US" sz="1900" b="0" i="0" dirty="0">
                <a:effectLst/>
                <a:latin typeface="Yu Gothic UI" panose="020B0500000000000000" pitchFamily="34" charset="-128"/>
                <a:ea typeface="Yu Gothic UI" panose="020B0500000000000000" pitchFamily="34" charset="-128"/>
              </a:rPr>
              <a:t>, lo que </a:t>
            </a:r>
            <a:r>
              <a:rPr lang="en-US" sz="1900" b="0" i="0" dirty="0" err="1">
                <a:effectLst/>
                <a:latin typeface="Yu Gothic UI" panose="020B0500000000000000" pitchFamily="34" charset="-128"/>
                <a:ea typeface="Yu Gothic UI" panose="020B0500000000000000" pitchFamily="34" charset="-128"/>
              </a:rPr>
              <a:t>incluye</a:t>
            </a:r>
            <a:r>
              <a:rPr lang="en-US" sz="1900" b="0" i="0" dirty="0">
                <a:effectLst/>
                <a:latin typeface="Yu Gothic UI" panose="020B0500000000000000" pitchFamily="34" charset="-128"/>
                <a:ea typeface="Yu Gothic UI" panose="020B0500000000000000" pitchFamily="34" charset="-128"/>
              </a:rPr>
              <a:t>: Pago 100% de </a:t>
            </a:r>
            <a:r>
              <a:rPr lang="en-US" sz="1900" b="0" i="0" dirty="0" err="1">
                <a:effectLst/>
                <a:latin typeface="Yu Gothic UI" panose="020B0500000000000000" pitchFamily="34" charset="-128"/>
                <a:ea typeface="Yu Gothic UI" panose="020B0500000000000000" pitchFamily="34" charset="-128"/>
              </a:rPr>
              <a:t>matrícula</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aporte</a:t>
            </a:r>
            <a:r>
              <a:rPr lang="en-US" sz="1900" b="0" i="0" dirty="0">
                <a:effectLst/>
                <a:latin typeface="Yu Gothic UI" panose="020B0500000000000000" pitchFamily="34" charset="-128"/>
                <a:ea typeface="Yu Gothic UI" panose="020B0500000000000000" pitchFamily="34" charset="-128"/>
              </a:rPr>
              <a:t> para </a:t>
            </a:r>
            <a:r>
              <a:rPr lang="en-US" sz="1900" b="0" i="0" dirty="0" err="1">
                <a:effectLst/>
                <a:latin typeface="Yu Gothic UI" panose="020B0500000000000000" pitchFamily="34" charset="-128"/>
                <a:ea typeface="Yu Gothic UI" panose="020B0500000000000000" pitchFamily="34" charset="-128"/>
              </a:rPr>
              <a:t>gastos</a:t>
            </a:r>
            <a:r>
              <a:rPr lang="en-US" sz="1900" b="0" i="0" dirty="0">
                <a:effectLst/>
                <a:latin typeface="Yu Gothic UI" panose="020B0500000000000000" pitchFamily="34" charset="-128"/>
                <a:ea typeface="Yu Gothic UI" panose="020B0500000000000000" pitchFamily="34" charset="-128"/>
              </a:rPr>
              <a:t> de </a:t>
            </a:r>
            <a:r>
              <a:rPr lang="en-US" sz="1900" b="0" i="0" dirty="0" err="1">
                <a:effectLst/>
                <a:latin typeface="Yu Gothic UI" panose="020B0500000000000000" pitchFamily="34" charset="-128"/>
                <a:ea typeface="Yu Gothic UI" panose="020B0500000000000000" pitchFamily="34" charset="-128"/>
              </a:rPr>
              <a:t>manutención</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mensual</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equivalente</a:t>
            </a:r>
            <a:r>
              <a:rPr lang="en-US" sz="1900" b="0" i="0" dirty="0">
                <a:effectLst/>
                <a:latin typeface="Yu Gothic UI" panose="020B0500000000000000" pitchFamily="34" charset="-128"/>
                <a:ea typeface="Yu Gothic UI" panose="020B0500000000000000" pitchFamily="34" charset="-128"/>
              </a:rPr>
              <a:t> al 40% de un SMLV y un </a:t>
            </a:r>
            <a:r>
              <a:rPr lang="en-US" sz="1900" b="0" i="0" dirty="0" err="1">
                <a:effectLst/>
                <a:latin typeface="Yu Gothic UI" panose="020B0500000000000000" pitchFamily="34" charset="-128"/>
                <a:ea typeface="Yu Gothic UI" panose="020B0500000000000000" pitchFamily="34" charset="-128"/>
              </a:rPr>
              <a:t>computador</a:t>
            </a:r>
            <a:r>
              <a:rPr lang="en-US" sz="1900" b="0" i="0" dirty="0">
                <a:effectLst/>
                <a:latin typeface="Yu Gothic UI" panose="020B0500000000000000" pitchFamily="34" charset="-128"/>
                <a:ea typeface="Yu Gothic UI" panose="020B0500000000000000" pitchFamily="34" charset="-128"/>
              </a:rPr>
              <a:t> </a:t>
            </a:r>
            <a:r>
              <a:rPr lang="en-US" sz="1900" b="0" i="0" dirty="0" err="1">
                <a:effectLst/>
                <a:latin typeface="Yu Gothic UI" panose="020B0500000000000000" pitchFamily="34" charset="-128"/>
                <a:ea typeface="Yu Gothic UI" panose="020B0500000000000000" pitchFamily="34" charset="-128"/>
              </a:rPr>
              <a:t>portátil</a:t>
            </a:r>
            <a:r>
              <a:rPr lang="en-US" sz="1900" b="0" i="0" dirty="0">
                <a:effectLst/>
                <a:latin typeface="Yu Gothic UI" panose="020B0500000000000000" pitchFamily="34" charset="-128"/>
                <a:ea typeface="Yu Gothic UI" panose="020B0500000000000000" pitchFamily="34" charset="-128"/>
              </a:rPr>
              <a:t>.</a:t>
            </a:r>
            <a:r>
              <a:rPr lang="en-US" sz="1900" b="1" dirty="0">
                <a:latin typeface="Yu Gothic UI" panose="020B0500000000000000" pitchFamily="34" charset="-128"/>
                <a:ea typeface="Yu Gothic UI" panose="020B0500000000000000" pitchFamily="34" charset="-128"/>
              </a:rPr>
              <a:t> </a:t>
            </a:r>
          </a:p>
          <a:p>
            <a:pPr indent="-228600" algn="just">
              <a:lnSpc>
                <a:spcPct val="90000"/>
              </a:lnSpc>
              <a:spcAft>
                <a:spcPts val="600"/>
              </a:spcAft>
              <a:buFont typeface="Arial" panose="020B0604020202020204" pitchFamily="34" charset="0"/>
              <a:buChar char="•"/>
            </a:pPr>
            <a:endParaRPr lang="en-US" sz="1900" b="1" dirty="0">
              <a:latin typeface="Yu Gothic UI" panose="020B0500000000000000" pitchFamily="34" charset="-128"/>
              <a:ea typeface="Yu Gothic UI" panose="020B0500000000000000" pitchFamily="34" charset="-128"/>
            </a:endParaRPr>
          </a:p>
          <a:p>
            <a:pPr algn="just">
              <a:lnSpc>
                <a:spcPct val="90000"/>
              </a:lnSpc>
              <a:spcAft>
                <a:spcPts val="600"/>
              </a:spcAft>
            </a:pPr>
            <a:r>
              <a:rPr lang="en-US" sz="1900" dirty="0" err="1">
                <a:latin typeface="Yu Gothic UI" panose="020B0500000000000000" pitchFamily="34" charset="-128"/>
                <a:ea typeface="Yu Gothic UI" panose="020B0500000000000000" pitchFamily="34" charset="-128"/>
              </a:rPr>
              <a:t>En</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octubre</a:t>
            </a:r>
            <a:r>
              <a:rPr lang="en-US" sz="1900" dirty="0">
                <a:latin typeface="Yu Gothic UI" panose="020B0500000000000000" pitchFamily="34" charset="-128"/>
                <a:ea typeface="Yu Gothic UI" panose="020B0500000000000000" pitchFamily="34" charset="-128"/>
              </a:rPr>
              <a:t> de 2020 el </a:t>
            </a:r>
            <a:r>
              <a:rPr lang="en-US" sz="1900" dirty="0" err="1">
                <a:latin typeface="Yu Gothic UI" panose="020B0500000000000000" pitchFamily="34" charset="-128"/>
                <a:ea typeface="Yu Gothic UI" panose="020B0500000000000000" pitchFamily="34" charset="-128"/>
              </a:rPr>
              <a:t>comité</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seleccionador</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tomó</a:t>
            </a:r>
            <a:r>
              <a:rPr lang="en-US" sz="1900" dirty="0">
                <a:latin typeface="Yu Gothic UI" panose="020B0500000000000000" pitchFamily="34" charset="-128"/>
                <a:ea typeface="Yu Gothic UI" panose="020B0500000000000000" pitchFamily="34" charset="-128"/>
              </a:rPr>
              <a:t> la </a:t>
            </a:r>
            <a:r>
              <a:rPr lang="en-US" sz="1900" dirty="0" err="1">
                <a:latin typeface="Yu Gothic UI" panose="020B0500000000000000" pitchFamily="34" charset="-128"/>
                <a:ea typeface="Yu Gothic UI" panose="020B0500000000000000" pitchFamily="34" charset="-128"/>
              </a:rPr>
              <a:t>decisión</a:t>
            </a:r>
            <a:r>
              <a:rPr lang="en-US" sz="1900" dirty="0">
                <a:latin typeface="Yu Gothic UI" panose="020B0500000000000000" pitchFamily="34" charset="-128"/>
                <a:ea typeface="Yu Gothic UI" panose="020B0500000000000000" pitchFamily="34" charset="-128"/>
              </a:rPr>
              <a:t> de </a:t>
            </a:r>
            <a:r>
              <a:rPr lang="en-US" sz="1900" dirty="0" err="1">
                <a:latin typeface="Yu Gothic UI" panose="020B0500000000000000" pitchFamily="34" charset="-128"/>
                <a:ea typeface="Yu Gothic UI" panose="020B0500000000000000" pitchFamily="34" charset="-128"/>
              </a:rPr>
              <a:t>premiar</a:t>
            </a:r>
            <a:r>
              <a:rPr lang="en-US" sz="1900" dirty="0">
                <a:latin typeface="Yu Gothic UI" panose="020B0500000000000000" pitchFamily="34" charset="-128"/>
                <a:ea typeface="Yu Gothic UI" panose="020B0500000000000000" pitchFamily="34" charset="-128"/>
              </a:rPr>
              <a:t> la </a:t>
            </a:r>
            <a:r>
              <a:rPr lang="en-US" sz="1900" dirty="0" err="1">
                <a:latin typeface="Yu Gothic UI" panose="020B0500000000000000" pitchFamily="34" charset="-128"/>
                <a:ea typeface="Yu Gothic UI" panose="020B0500000000000000" pitchFamily="34" charset="-128"/>
              </a:rPr>
              <a:t>excelencia</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académica</a:t>
            </a:r>
            <a:r>
              <a:rPr lang="en-US" sz="1900" dirty="0">
                <a:latin typeface="Yu Gothic UI" panose="020B0500000000000000" pitchFamily="34" charset="-128"/>
                <a:ea typeface="Yu Gothic UI" panose="020B0500000000000000" pitchFamily="34" charset="-128"/>
              </a:rPr>
              <a:t> de 5 </a:t>
            </a:r>
            <a:r>
              <a:rPr lang="en-US" sz="1900" dirty="0" err="1">
                <a:latin typeface="Yu Gothic UI" panose="020B0500000000000000" pitchFamily="34" charset="-128"/>
                <a:ea typeface="Yu Gothic UI" panose="020B0500000000000000" pitchFamily="34" charset="-128"/>
              </a:rPr>
              <a:t>jóvenes</a:t>
            </a:r>
            <a:r>
              <a:rPr lang="en-US" sz="1900" dirty="0">
                <a:latin typeface="Yu Gothic UI" panose="020B0500000000000000" pitchFamily="34" charset="-128"/>
                <a:ea typeface="Yu Gothic UI" panose="020B0500000000000000" pitchFamily="34" charset="-128"/>
              </a:rPr>
              <a:t>, con la </a:t>
            </a:r>
            <a:r>
              <a:rPr lang="en-US" sz="1900" dirty="0" err="1">
                <a:latin typeface="Yu Gothic UI" panose="020B0500000000000000" pitchFamily="34" charset="-128"/>
                <a:ea typeface="Yu Gothic UI" panose="020B0500000000000000" pitchFamily="34" charset="-128"/>
              </a:rPr>
              <a:t>entrega</a:t>
            </a:r>
            <a:r>
              <a:rPr lang="en-US" sz="1900" dirty="0">
                <a:latin typeface="Yu Gothic UI" panose="020B0500000000000000" pitchFamily="34" charset="-128"/>
                <a:ea typeface="Yu Gothic UI" panose="020B0500000000000000" pitchFamily="34" charset="-128"/>
              </a:rPr>
              <a:t> de un </a:t>
            </a:r>
            <a:r>
              <a:rPr lang="en-US" sz="1900" dirty="0" err="1">
                <a:latin typeface="Yu Gothic UI" panose="020B0500000000000000" pitchFamily="34" charset="-128"/>
                <a:ea typeface="Yu Gothic UI" panose="020B0500000000000000" pitchFamily="34" charset="-128"/>
              </a:rPr>
              <a:t>computador</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portátil</a:t>
            </a:r>
            <a:r>
              <a:rPr lang="en-US" sz="1900" dirty="0">
                <a:latin typeface="Yu Gothic UI" panose="020B0500000000000000" pitchFamily="34" charset="-128"/>
                <a:ea typeface="Yu Gothic UI" panose="020B0500000000000000" pitchFamily="34" charset="-128"/>
              </a:rPr>
              <a:t>.</a:t>
            </a:r>
          </a:p>
          <a:p>
            <a:pPr indent="-228600" algn="just">
              <a:lnSpc>
                <a:spcPct val="90000"/>
              </a:lnSpc>
              <a:spcAft>
                <a:spcPts val="600"/>
              </a:spcAft>
              <a:buFont typeface="Arial" panose="020B0604020202020204" pitchFamily="34" charset="0"/>
              <a:buChar char="•"/>
            </a:pPr>
            <a:endParaRPr lang="en-US" sz="1900" dirty="0">
              <a:latin typeface="Yu Gothic UI" panose="020B0500000000000000" pitchFamily="34" charset="-128"/>
              <a:ea typeface="Yu Gothic UI" panose="020B0500000000000000" pitchFamily="34" charset="-128"/>
            </a:endParaRPr>
          </a:p>
          <a:p>
            <a:pPr algn="just">
              <a:lnSpc>
                <a:spcPct val="90000"/>
              </a:lnSpc>
              <a:spcAft>
                <a:spcPts val="600"/>
              </a:spcAft>
            </a:pPr>
            <a:r>
              <a:rPr lang="en-US" sz="1900" dirty="0" err="1">
                <a:latin typeface="Yu Gothic UI" panose="020B0500000000000000" pitchFamily="34" charset="-128"/>
                <a:ea typeface="Yu Gothic UI" panose="020B0500000000000000" pitchFamily="34" charset="-128"/>
              </a:rPr>
              <a:t>En</a:t>
            </a:r>
            <a:r>
              <a:rPr lang="en-US" sz="1900" dirty="0">
                <a:latin typeface="Yu Gothic UI" panose="020B0500000000000000" pitchFamily="34" charset="-128"/>
                <a:ea typeface="Yu Gothic UI" panose="020B0500000000000000" pitchFamily="34" charset="-128"/>
              </a:rPr>
              <a:t> total son 30 </a:t>
            </a:r>
            <a:r>
              <a:rPr lang="en-US" sz="1900" dirty="0" err="1">
                <a:latin typeface="Yu Gothic UI" panose="020B0500000000000000" pitchFamily="34" charset="-128"/>
                <a:ea typeface="Yu Gothic UI" panose="020B0500000000000000" pitchFamily="34" charset="-128"/>
              </a:rPr>
              <a:t>beneficiarios</a:t>
            </a:r>
            <a:r>
              <a:rPr lang="en-US" sz="1900" dirty="0">
                <a:latin typeface="Yu Gothic UI" panose="020B0500000000000000" pitchFamily="34" charset="-128"/>
                <a:ea typeface="Yu Gothic UI" panose="020B0500000000000000" pitchFamily="34" charset="-128"/>
              </a:rPr>
              <a:t> del </a:t>
            </a:r>
            <a:r>
              <a:rPr lang="en-US" sz="1900" dirty="0" err="1">
                <a:latin typeface="Yu Gothic UI" panose="020B0500000000000000" pitchFamily="34" charset="-128"/>
                <a:ea typeface="Yu Gothic UI" panose="020B0500000000000000" pitchFamily="34" charset="-128"/>
              </a:rPr>
              <a:t>programa</a:t>
            </a:r>
            <a:r>
              <a:rPr lang="en-US" sz="1900" dirty="0">
                <a:latin typeface="Yu Gothic UI" panose="020B0500000000000000" pitchFamily="34" charset="-128"/>
                <a:ea typeface="Yu Gothic UI" panose="020B0500000000000000" pitchFamily="34" charset="-128"/>
              </a:rPr>
              <a:t>, </a:t>
            </a:r>
            <a:r>
              <a:rPr lang="en-US" sz="1900" dirty="0" err="1">
                <a:latin typeface="Yu Gothic UI" panose="020B0500000000000000" pitchFamily="34" charset="-128"/>
                <a:ea typeface="Yu Gothic UI" panose="020B0500000000000000" pitchFamily="34" charset="-128"/>
              </a:rPr>
              <a:t>pertenecientes</a:t>
            </a:r>
            <a:r>
              <a:rPr lang="en-US" sz="1900" dirty="0">
                <a:latin typeface="Yu Gothic UI" panose="020B0500000000000000" pitchFamily="34" charset="-128"/>
                <a:ea typeface="Yu Gothic UI" panose="020B0500000000000000" pitchFamily="34" charset="-128"/>
              </a:rPr>
              <a:t> a la Universidad de La Guajira (</a:t>
            </a:r>
            <a:r>
              <a:rPr lang="en-US" sz="1900" b="1" dirty="0">
                <a:latin typeface="Yu Gothic UI" panose="020B0500000000000000" pitchFamily="34" charset="-128"/>
                <a:ea typeface="Yu Gothic UI" panose="020B0500000000000000" pitchFamily="34" charset="-128"/>
              </a:rPr>
              <a:t>16</a:t>
            </a:r>
            <a:r>
              <a:rPr lang="en-US" sz="1900" dirty="0">
                <a:latin typeface="Yu Gothic UI" panose="020B0500000000000000" pitchFamily="34" charset="-128"/>
                <a:ea typeface="Yu Gothic UI" panose="020B0500000000000000" pitchFamily="34" charset="-128"/>
              </a:rPr>
              <a:t>), Universidad Popular del Cesar (</a:t>
            </a:r>
            <a:r>
              <a:rPr lang="en-US" sz="1900" b="1" dirty="0">
                <a:latin typeface="Yu Gothic UI" panose="020B0500000000000000" pitchFamily="34" charset="-128"/>
                <a:ea typeface="Yu Gothic UI" panose="020B0500000000000000" pitchFamily="34" charset="-128"/>
              </a:rPr>
              <a:t>1</a:t>
            </a:r>
            <a:r>
              <a:rPr lang="en-US" sz="1900" dirty="0">
                <a:latin typeface="Yu Gothic UI" panose="020B0500000000000000" pitchFamily="34" charset="-128"/>
                <a:ea typeface="Yu Gothic UI" panose="020B0500000000000000" pitchFamily="34" charset="-128"/>
              </a:rPr>
              <a:t>), Universidad del Atlántico (</a:t>
            </a:r>
            <a:r>
              <a:rPr lang="en-US" sz="1900" b="1" dirty="0">
                <a:latin typeface="Yu Gothic UI" panose="020B0500000000000000" pitchFamily="34" charset="-128"/>
                <a:ea typeface="Yu Gothic UI" panose="020B0500000000000000" pitchFamily="34" charset="-128"/>
              </a:rPr>
              <a:t>8</a:t>
            </a:r>
            <a:r>
              <a:rPr lang="en-US" sz="1900" dirty="0">
                <a:latin typeface="Yu Gothic UI" panose="020B0500000000000000" pitchFamily="34" charset="-128"/>
                <a:ea typeface="Yu Gothic UI" panose="020B0500000000000000" pitchFamily="34" charset="-128"/>
              </a:rPr>
              <a:t>) y Universidad de Antioquia (</a:t>
            </a:r>
            <a:r>
              <a:rPr lang="en-US" sz="1900" b="1" dirty="0">
                <a:latin typeface="Yu Gothic UI" panose="020B0500000000000000" pitchFamily="34" charset="-128"/>
                <a:ea typeface="Yu Gothic UI" panose="020B0500000000000000" pitchFamily="34" charset="-128"/>
              </a:rPr>
              <a:t>5</a:t>
            </a:r>
            <a:r>
              <a:rPr lang="en-US" sz="1900" dirty="0">
                <a:latin typeface="Yu Gothic UI" panose="020B0500000000000000" pitchFamily="34" charset="-128"/>
                <a:ea typeface="Yu Gothic UI" panose="020B0500000000000000" pitchFamily="34" charset="-128"/>
              </a:rPr>
              <a:t>).</a:t>
            </a:r>
          </a:p>
        </p:txBody>
      </p:sp>
    </p:spTree>
    <p:extLst>
      <p:ext uri="{BB962C8B-B14F-4D97-AF65-F5344CB8AC3E}">
        <p14:creationId xmlns:p14="http://schemas.microsoft.com/office/powerpoint/2010/main" val="74463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agen 73">
            <a:extLst>
              <a:ext uri="{FF2B5EF4-FFF2-40B4-BE49-F238E27FC236}">
                <a16:creationId xmlns:a16="http://schemas.microsoft.com/office/drawing/2014/main" id="{FD5D22E7-C674-427C-A285-A9CBB4D13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65" y="225188"/>
            <a:ext cx="11791666" cy="6632812"/>
          </a:xfrm>
          <a:prstGeom prst="rect">
            <a:avLst/>
          </a:prstGeom>
        </p:spPr>
      </p:pic>
      <p:pic>
        <p:nvPicPr>
          <p:cNvPr id="6" name="Imagen 5">
            <a:extLst>
              <a:ext uri="{FF2B5EF4-FFF2-40B4-BE49-F238E27FC236}">
                <a16:creationId xmlns:a16="http://schemas.microsoft.com/office/drawing/2014/main" id="{0E0E58E5-5523-4710-AD51-F8CF675B9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89" y="1113168"/>
            <a:ext cx="6395809" cy="5470511"/>
          </a:xfrm>
          <a:prstGeom prst="rect">
            <a:avLst/>
          </a:prstGeom>
        </p:spPr>
      </p:pic>
      <p:sp>
        <p:nvSpPr>
          <p:cNvPr id="5" name="CuadroTexto 4">
            <a:extLst>
              <a:ext uri="{FF2B5EF4-FFF2-40B4-BE49-F238E27FC236}">
                <a16:creationId xmlns:a16="http://schemas.microsoft.com/office/drawing/2014/main" id="{4B0CD12D-3F4A-4FA7-8E13-32B96E1F4FC1}"/>
              </a:ext>
            </a:extLst>
          </p:cNvPr>
          <p:cNvSpPr txBox="1"/>
          <p:nvPr/>
        </p:nvSpPr>
        <p:spPr>
          <a:xfrm>
            <a:off x="601393" y="504150"/>
            <a:ext cx="6098344" cy="461665"/>
          </a:xfrm>
          <a:prstGeom prst="rect">
            <a:avLst/>
          </a:prstGeom>
          <a:noFill/>
        </p:spPr>
        <p:txBody>
          <a:bodyPr wrap="square">
            <a:spAutoFit/>
          </a:bodyPr>
          <a:lstStyle/>
          <a:p>
            <a:pPr algn="just"/>
            <a:r>
              <a:rPr lang="es-CO" sz="2400" b="1" dirty="0">
                <a:solidFill>
                  <a:srgbClr val="1B951E"/>
                </a:solidFill>
                <a:latin typeface="Yu Gothic UI" panose="020B0500000000000000" pitchFamily="34" charset="-128"/>
                <a:ea typeface="Yu Gothic UI" panose="020B0500000000000000" pitchFamily="34" charset="-128"/>
              </a:rPr>
              <a:t>UBICACIÓN DE LOS BENEFICIADOS</a:t>
            </a:r>
          </a:p>
        </p:txBody>
      </p:sp>
      <p:sp>
        <p:nvSpPr>
          <p:cNvPr id="8" name="CuadroTexto 7">
            <a:extLst>
              <a:ext uri="{FF2B5EF4-FFF2-40B4-BE49-F238E27FC236}">
                <a16:creationId xmlns:a16="http://schemas.microsoft.com/office/drawing/2014/main" id="{37A756B9-932E-49B7-A9F8-0D8AF9F2077C}"/>
              </a:ext>
            </a:extLst>
          </p:cNvPr>
          <p:cNvSpPr txBox="1"/>
          <p:nvPr/>
        </p:nvSpPr>
        <p:spPr>
          <a:xfrm>
            <a:off x="643813" y="5696063"/>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Riohacha</a:t>
            </a:r>
          </a:p>
        </p:txBody>
      </p:sp>
      <p:sp>
        <p:nvSpPr>
          <p:cNvPr id="9" name="CuadroTexto 8">
            <a:extLst>
              <a:ext uri="{FF2B5EF4-FFF2-40B4-BE49-F238E27FC236}">
                <a16:creationId xmlns:a16="http://schemas.microsoft.com/office/drawing/2014/main" id="{12AAFC4D-1DB9-4AFB-A7D4-F03E2F7C58A4}"/>
              </a:ext>
            </a:extLst>
          </p:cNvPr>
          <p:cNvSpPr txBox="1"/>
          <p:nvPr/>
        </p:nvSpPr>
        <p:spPr>
          <a:xfrm>
            <a:off x="622428" y="5973786"/>
            <a:ext cx="1618002" cy="261610"/>
          </a:xfrm>
          <a:prstGeom prst="rect">
            <a:avLst/>
          </a:prstGeom>
          <a:noFill/>
        </p:spPr>
        <p:txBody>
          <a:bodyPr wrap="square" rtlCol="0">
            <a:spAutoFit/>
          </a:bodyPr>
          <a:lstStyle/>
          <a:p>
            <a:r>
              <a:rPr lang="es-CO" sz="1100" dirty="0">
                <a:latin typeface="Yu Gothic UI" panose="020B0500000000000000" pitchFamily="34" charset="-128"/>
                <a:ea typeface="Yu Gothic UI" panose="020B0500000000000000" pitchFamily="34" charset="-128"/>
              </a:rPr>
              <a:t>Maicao</a:t>
            </a:r>
          </a:p>
        </p:txBody>
      </p:sp>
      <p:sp>
        <p:nvSpPr>
          <p:cNvPr id="10" name="CuadroTexto 9">
            <a:extLst>
              <a:ext uri="{FF2B5EF4-FFF2-40B4-BE49-F238E27FC236}">
                <a16:creationId xmlns:a16="http://schemas.microsoft.com/office/drawing/2014/main" id="{CF9C5868-2EE8-4ADA-9C98-19C8BAF0FD4B}"/>
              </a:ext>
            </a:extLst>
          </p:cNvPr>
          <p:cNvSpPr txBox="1"/>
          <p:nvPr/>
        </p:nvSpPr>
        <p:spPr>
          <a:xfrm>
            <a:off x="621904" y="6282969"/>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Manaure</a:t>
            </a:r>
          </a:p>
        </p:txBody>
      </p:sp>
      <p:sp>
        <p:nvSpPr>
          <p:cNvPr id="11" name="CuadroTexto 10">
            <a:extLst>
              <a:ext uri="{FF2B5EF4-FFF2-40B4-BE49-F238E27FC236}">
                <a16:creationId xmlns:a16="http://schemas.microsoft.com/office/drawing/2014/main" id="{050D2AD9-9178-4E96-981D-00B643C0EB8A}"/>
              </a:ext>
            </a:extLst>
          </p:cNvPr>
          <p:cNvSpPr txBox="1"/>
          <p:nvPr/>
        </p:nvSpPr>
        <p:spPr>
          <a:xfrm>
            <a:off x="4393095" y="5641842"/>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Barrancas</a:t>
            </a:r>
          </a:p>
        </p:txBody>
      </p:sp>
      <p:sp>
        <p:nvSpPr>
          <p:cNvPr id="12" name="CuadroTexto 11">
            <a:extLst>
              <a:ext uri="{FF2B5EF4-FFF2-40B4-BE49-F238E27FC236}">
                <a16:creationId xmlns:a16="http://schemas.microsoft.com/office/drawing/2014/main" id="{260397CF-B48C-41B5-8729-4A679E03DFDF}"/>
              </a:ext>
            </a:extLst>
          </p:cNvPr>
          <p:cNvSpPr txBox="1"/>
          <p:nvPr/>
        </p:nvSpPr>
        <p:spPr>
          <a:xfrm>
            <a:off x="2500079" y="5959718"/>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Uribia</a:t>
            </a:r>
          </a:p>
        </p:txBody>
      </p:sp>
      <p:sp>
        <p:nvSpPr>
          <p:cNvPr id="13" name="CuadroTexto 12">
            <a:extLst>
              <a:ext uri="{FF2B5EF4-FFF2-40B4-BE49-F238E27FC236}">
                <a16:creationId xmlns:a16="http://schemas.microsoft.com/office/drawing/2014/main" id="{7B00C855-67FB-4CCB-8431-1287785E8235}"/>
              </a:ext>
            </a:extLst>
          </p:cNvPr>
          <p:cNvSpPr txBox="1"/>
          <p:nvPr/>
        </p:nvSpPr>
        <p:spPr>
          <a:xfrm>
            <a:off x="2508704" y="6280373"/>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El Molino</a:t>
            </a:r>
          </a:p>
        </p:txBody>
      </p:sp>
      <p:sp>
        <p:nvSpPr>
          <p:cNvPr id="14" name="CuadroTexto 13">
            <a:extLst>
              <a:ext uri="{FF2B5EF4-FFF2-40B4-BE49-F238E27FC236}">
                <a16:creationId xmlns:a16="http://schemas.microsoft.com/office/drawing/2014/main" id="{FB5ECAEE-01D1-4260-96FA-47B0489B4C86}"/>
              </a:ext>
            </a:extLst>
          </p:cNvPr>
          <p:cNvSpPr txBox="1"/>
          <p:nvPr/>
        </p:nvSpPr>
        <p:spPr>
          <a:xfrm>
            <a:off x="2546219" y="5674253"/>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San Juan del Cesar</a:t>
            </a:r>
          </a:p>
        </p:txBody>
      </p:sp>
      <p:sp>
        <p:nvSpPr>
          <p:cNvPr id="15" name="CuadroTexto 14">
            <a:extLst>
              <a:ext uri="{FF2B5EF4-FFF2-40B4-BE49-F238E27FC236}">
                <a16:creationId xmlns:a16="http://schemas.microsoft.com/office/drawing/2014/main" id="{D7C2F345-3BF5-42DE-B129-E8F44C626B3C}"/>
              </a:ext>
            </a:extLst>
          </p:cNvPr>
          <p:cNvSpPr txBox="1"/>
          <p:nvPr/>
        </p:nvSpPr>
        <p:spPr>
          <a:xfrm>
            <a:off x="4367511" y="5309790"/>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Urumita</a:t>
            </a:r>
          </a:p>
        </p:txBody>
      </p:sp>
      <p:sp>
        <p:nvSpPr>
          <p:cNvPr id="16" name="CuadroTexto 15">
            <a:extLst>
              <a:ext uri="{FF2B5EF4-FFF2-40B4-BE49-F238E27FC236}">
                <a16:creationId xmlns:a16="http://schemas.microsoft.com/office/drawing/2014/main" id="{7F476D73-DFDE-4F15-8E0B-51417998F66E}"/>
              </a:ext>
            </a:extLst>
          </p:cNvPr>
          <p:cNvSpPr txBox="1"/>
          <p:nvPr/>
        </p:nvSpPr>
        <p:spPr>
          <a:xfrm>
            <a:off x="4393221" y="6051220"/>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Villanueva</a:t>
            </a:r>
          </a:p>
        </p:txBody>
      </p:sp>
      <p:sp>
        <p:nvSpPr>
          <p:cNvPr id="18" name="CuadroTexto 17">
            <a:extLst>
              <a:ext uri="{FF2B5EF4-FFF2-40B4-BE49-F238E27FC236}">
                <a16:creationId xmlns:a16="http://schemas.microsoft.com/office/drawing/2014/main" id="{904AE86A-ED1B-406A-A231-B4E117873428}"/>
              </a:ext>
            </a:extLst>
          </p:cNvPr>
          <p:cNvSpPr txBox="1"/>
          <p:nvPr/>
        </p:nvSpPr>
        <p:spPr>
          <a:xfrm>
            <a:off x="4390877" y="6372432"/>
            <a:ext cx="1519311" cy="276999"/>
          </a:xfrm>
          <a:prstGeom prst="rect">
            <a:avLst/>
          </a:prstGeom>
          <a:noFill/>
        </p:spPr>
        <p:txBody>
          <a:bodyPr wrap="square" rtlCol="0">
            <a:spAutoFit/>
          </a:bodyPr>
          <a:lstStyle/>
          <a:p>
            <a:r>
              <a:rPr lang="es-CO" sz="1200" dirty="0">
                <a:latin typeface="Yu Gothic UI" panose="020B0500000000000000" pitchFamily="34" charset="-128"/>
                <a:ea typeface="Yu Gothic UI" panose="020B0500000000000000" pitchFamily="34" charset="-128"/>
              </a:rPr>
              <a:t>Dibulla</a:t>
            </a:r>
          </a:p>
        </p:txBody>
      </p:sp>
    </p:spTree>
    <p:extLst>
      <p:ext uri="{BB962C8B-B14F-4D97-AF65-F5344CB8AC3E}">
        <p14:creationId xmlns:p14="http://schemas.microsoft.com/office/powerpoint/2010/main" val="148789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8C1D70A-78AF-44C9-8D3C-61A10696C97A}"/>
              </a:ext>
            </a:extLst>
          </p:cNvPr>
          <p:cNvSpPr txBox="1"/>
          <p:nvPr/>
        </p:nvSpPr>
        <p:spPr>
          <a:xfrm>
            <a:off x="6096000" y="856357"/>
            <a:ext cx="5980043" cy="6001643"/>
          </a:xfrm>
          <a:prstGeom prst="rect">
            <a:avLst/>
          </a:prstGeom>
          <a:noFill/>
        </p:spPr>
        <p:txBody>
          <a:bodyPr wrap="square" numCol="1">
            <a:spAutoFit/>
          </a:bodyPr>
          <a:lstStyle/>
          <a:p>
            <a:pPr algn="just"/>
            <a:r>
              <a:rPr lang="es-CO" sz="1600" dirty="0">
                <a:latin typeface="Yu Gothic UI" panose="020B0500000000000000" pitchFamily="34" charset="-128"/>
                <a:ea typeface="Yu Gothic UI" panose="020B0500000000000000" pitchFamily="34" charset="-128"/>
              </a:rPr>
              <a:t>Adicional a los beneficios económicos, se ha brindado una serie de talleres con el fin de brindar herramientas útiles a través de conocimientos prácticos y funcionales, con sesiones de 1 hora 2 veces al mes. </a:t>
            </a:r>
          </a:p>
          <a:p>
            <a:pPr algn="just"/>
            <a:endParaRPr lang="es-CO" sz="1600" dirty="0">
              <a:latin typeface="Yu Gothic UI" panose="020B0500000000000000" pitchFamily="34" charset="-128"/>
              <a:ea typeface="Yu Gothic UI" panose="020B0500000000000000" pitchFamily="34" charset="-128"/>
            </a:endParaRP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Presentación personal y expresión corporal</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Comunicación asertiva</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Liderazgo </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Manejo de recursos personales</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Toma de decisiones</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Coaching</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Liderazgo parte 1</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Liderazgo parte 2</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Liderazgo parte 3</a:t>
            </a:r>
          </a:p>
          <a:p>
            <a:pPr marL="285750" indent="-285750" algn="just">
              <a:buFont typeface="Arial" panose="020B0604020202020204" pitchFamily="34" charset="0"/>
              <a:buChar char="•"/>
            </a:pPr>
            <a:r>
              <a:rPr lang="es-ES" sz="1600" dirty="0">
                <a:latin typeface="Yu Gothic UI" panose="020B0500000000000000" pitchFamily="34" charset="-128"/>
                <a:ea typeface="Yu Gothic UI" panose="020B0500000000000000" pitchFamily="34" charset="-128"/>
              </a:rPr>
              <a:t>Liderazgo parte final </a:t>
            </a:r>
          </a:p>
          <a:p>
            <a:pPr marL="285750" indent="-285750" algn="just">
              <a:buFont typeface="Arial" panose="020B0604020202020204" pitchFamily="34" charset="0"/>
              <a:buChar char="•"/>
            </a:pPr>
            <a:endParaRPr lang="es-ES" sz="1600" dirty="0">
              <a:latin typeface="Yu Gothic UI" panose="020B0500000000000000" pitchFamily="34" charset="-128"/>
              <a:ea typeface="Yu Gothic UI" panose="020B0500000000000000" pitchFamily="34" charset="-128"/>
            </a:endParaRPr>
          </a:p>
          <a:p>
            <a:pPr algn="just"/>
            <a:r>
              <a:rPr lang="es-ES" sz="1600" dirty="0">
                <a:latin typeface="Yu Gothic UI" panose="020B0500000000000000" pitchFamily="34" charset="-128"/>
                <a:ea typeface="Yu Gothic UI" panose="020B0500000000000000" pitchFamily="34" charset="-128"/>
              </a:rPr>
              <a:t>También, la Fundación Fondecor otorgó cupo al Foro Internacional de Emprendedores de Argentina, a 10 de los ganadores de la beca talento Guajiro. El evento fue desde el 26 de septiembre al 4 de octubre en modalidad virtual. En el Foro los estudiantes tuvieron la oportunidad de asistir a conferencias y relacionarse con profesores, profesionales y otros jóvenes de todo el mundo.</a:t>
            </a:r>
            <a:endParaRPr lang="es-CO" sz="1400" dirty="0">
              <a:latin typeface="Yu Gothic UI" panose="020B0500000000000000" pitchFamily="34" charset="-128"/>
              <a:ea typeface="Yu Gothic UI" panose="020B0500000000000000" pitchFamily="34" charset="-128"/>
            </a:endParaRPr>
          </a:p>
          <a:p>
            <a:pPr marL="457200" indent="-457200" algn="just">
              <a:buFont typeface="Arial" panose="020B0604020202020204" pitchFamily="34" charset="0"/>
              <a:buChar char="•"/>
            </a:pPr>
            <a:endParaRPr lang="es-CO" sz="1600" dirty="0">
              <a:latin typeface="Yu Gothic UI" panose="020B0500000000000000" pitchFamily="34" charset="-128"/>
              <a:ea typeface="Yu Gothic UI" panose="020B0500000000000000" pitchFamily="34" charset="-128"/>
            </a:endParaRPr>
          </a:p>
        </p:txBody>
      </p:sp>
      <p:sp>
        <p:nvSpPr>
          <p:cNvPr id="10" name="CuadroTexto 9">
            <a:extLst>
              <a:ext uri="{FF2B5EF4-FFF2-40B4-BE49-F238E27FC236}">
                <a16:creationId xmlns:a16="http://schemas.microsoft.com/office/drawing/2014/main" id="{6F497377-3C62-4604-ABBE-F2D3EF747FC2}"/>
              </a:ext>
            </a:extLst>
          </p:cNvPr>
          <p:cNvSpPr txBox="1"/>
          <p:nvPr/>
        </p:nvSpPr>
        <p:spPr>
          <a:xfrm>
            <a:off x="6096000" y="282883"/>
            <a:ext cx="5172244" cy="461665"/>
          </a:xfrm>
          <a:prstGeom prst="rect">
            <a:avLst/>
          </a:prstGeom>
          <a:noFill/>
        </p:spPr>
        <p:txBody>
          <a:bodyPr wrap="square" rtlCol="0">
            <a:spAutoFit/>
          </a:bodyPr>
          <a:lstStyle/>
          <a:p>
            <a:r>
              <a:rPr lang="es-CO" sz="2400" b="1" dirty="0">
                <a:solidFill>
                  <a:srgbClr val="1B951E"/>
                </a:solidFill>
                <a:latin typeface="Yu Gothic UI" panose="020B0500000000000000" pitchFamily="34" charset="-128"/>
                <a:ea typeface="Yu Gothic UI" panose="020B0500000000000000" pitchFamily="34" charset="-128"/>
              </a:rPr>
              <a:t>OTROS BENEFICIOS</a:t>
            </a:r>
          </a:p>
        </p:txBody>
      </p:sp>
      <p:pic>
        <p:nvPicPr>
          <p:cNvPr id="12" name="Imagen 11">
            <a:extLst>
              <a:ext uri="{FF2B5EF4-FFF2-40B4-BE49-F238E27FC236}">
                <a16:creationId xmlns:a16="http://schemas.microsoft.com/office/drawing/2014/main" id="{EF6C259F-3A2F-425F-A8CF-9F4771483589}"/>
              </a:ext>
            </a:extLst>
          </p:cNvPr>
          <p:cNvPicPr>
            <a:picLocks noChangeAspect="1"/>
          </p:cNvPicPr>
          <p:nvPr/>
        </p:nvPicPr>
        <p:blipFill rotWithShape="1">
          <a:blip r:embed="rId2">
            <a:extLst>
              <a:ext uri="{28A0092B-C50C-407E-A947-70E740481C1C}">
                <a14:useLocalDpi xmlns:a14="http://schemas.microsoft.com/office/drawing/2010/main" val="0"/>
              </a:ext>
            </a:extLst>
          </a:blip>
          <a:srcRect t="6230" r="25340" b="5442"/>
          <a:stretch/>
        </p:blipFill>
        <p:spPr>
          <a:xfrm>
            <a:off x="0" y="0"/>
            <a:ext cx="5672348" cy="3773005"/>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75F54B92-8740-478A-9FE4-A83B93753C00}"/>
              </a:ext>
            </a:extLst>
          </p:cNvPr>
          <p:cNvPicPr>
            <a:picLocks noChangeAspect="1"/>
          </p:cNvPicPr>
          <p:nvPr/>
        </p:nvPicPr>
        <p:blipFill rotWithShape="1">
          <a:blip r:embed="rId3">
            <a:extLst>
              <a:ext uri="{28A0092B-C50C-407E-A947-70E740481C1C}">
                <a14:useLocalDpi xmlns:a14="http://schemas.microsoft.com/office/drawing/2010/main" val="0"/>
              </a:ext>
            </a:extLst>
          </a:blip>
          <a:srcRect r="18576" b="13444"/>
          <a:stretch/>
        </p:blipFill>
        <p:spPr>
          <a:xfrm>
            <a:off x="0" y="3461458"/>
            <a:ext cx="5675326" cy="3396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3336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2B8DE7-BADE-4E88-9C2F-821275AC8D01}"/>
              </a:ext>
            </a:extLst>
          </p:cNvPr>
          <p:cNvSpPr>
            <a:spLocks noGrp="1"/>
          </p:cNvSpPr>
          <p:nvPr>
            <p:ph idx="1"/>
          </p:nvPr>
        </p:nvSpPr>
        <p:spPr>
          <a:xfrm>
            <a:off x="278642" y="1771033"/>
            <a:ext cx="7336809" cy="4711653"/>
          </a:xfrm>
        </p:spPr>
        <p:txBody>
          <a:bodyPr>
            <a:normAutofit/>
          </a:bodyPr>
          <a:lstStyle/>
          <a:p>
            <a:pPr marL="0" indent="0">
              <a:buNone/>
            </a:pPr>
            <a:r>
              <a:rPr lang="es-CO" sz="2400" b="1" dirty="0">
                <a:solidFill>
                  <a:srgbClr val="1B951E"/>
                </a:solidFill>
                <a:latin typeface="Yu Gothic UI" panose="020B0500000000000000" pitchFamily="34" charset="-128"/>
                <a:ea typeface="Yu Gothic UI" panose="020B0500000000000000" pitchFamily="34" charset="-128"/>
              </a:rPr>
              <a:t>OBJETIVO DEL PROGRAMA</a:t>
            </a:r>
          </a:p>
          <a:p>
            <a:pPr marL="0" indent="0" algn="just">
              <a:buNone/>
            </a:pPr>
            <a:r>
              <a:rPr lang="es-ES" sz="2200" dirty="0">
                <a:latin typeface="Yu Gothic UI" panose="020B0500000000000000" pitchFamily="34" charset="-128"/>
                <a:ea typeface="Yu Gothic UI" panose="020B0500000000000000" pitchFamily="34" charset="-128"/>
              </a:rPr>
              <a:t>Nace en 2019 con la intención de acercar a jóvenes de la etnia wayuu y Guajiros al aprendizaje y conocimiento de programación, manipulación y desarrollo de sistemas de robótica. Todo esto a través de clases y experiencias investigativas.</a:t>
            </a:r>
          </a:p>
          <a:p>
            <a:pPr marL="0" indent="0" algn="just">
              <a:buNone/>
            </a:pPr>
            <a:endParaRPr lang="es-CO" sz="2200" dirty="0">
              <a:latin typeface="Yu Gothic UI" panose="020B0500000000000000" pitchFamily="34" charset="-128"/>
              <a:ea typeface="Yu Gothic UI" panose="020B0500000000000000" pitchFamily="34" charset="-128"/>
            </a:endParaRPr>
          </a:p>
          <a:p>
            <a:pPr marL="0" indent="0">
              <a:buNone/>
            </a:pPr>
            <a:r>
              <a:rPr lang="es-CO" sz="2400" b="1" dirty="0">
                <a:solidFill>
                  <a:srgbClr val="1B951E"/>
                </a:solidFill>
                <a:latin typeface="Yu Gothic UI" panose="020B0500000000000000" pitchFamily="34" charset="-128"/>
                <a:ea typeface="Yu Gothic UI" panose="020B0500000000000000" pitchFamily="34" charset="-128"/>
              </a:rPr>
              <a:t>PROCESO DE SELECCIÓN</a:t>
            </a:r>
          </a:p>
          <a:p>
            <a:pPr marL="0" indent="0">
              <a:buNone/>
            </a:pPr>
            <a:r>
              <a:rPr lang="es-CO" sz="2200" dirty="0">
                <a:solidFill>
                  <a:schemeClr val="tx1">
                    <a:lumMod val="95000"/>
                    <a:lumOff val="5000"/>
                  </a:schemeClr>
                </a:solidFill>
                <a:latin typeface="Yu Gothic UI" panose="020B0500000000000000" pitchFamily="34" charset="-128"/>
                <a:ea typeface="Yu Gothic UI" panose="020B0500000000000000" pitchFamily="34" charset="-128"/>
              </a:rPr>
              <a:t>A través de recomendaciones de las Instituciones Educativas aliadas se escogieron a los estudiantes beneficiados, teniendo en cuenta sus aptitudes académicas. </a:t>
            </a:r>
          </a:p>
        </p:txBody>
      </p:sp>
      <p:pic>
        <p:nvPicPr>
          <p:cNvPr id="4" name="Imagen 3">
            <a:extLst>
              <a:ext uri="{FF2B5EF4-FFF2-40B4-BE49-F238E27FC236}">
                <a16:creationId xmlns:a16="http://schemas.microsoft.com/office/drawing/2014/main" id="{B8F3B9B7-5E92-40A6-B071-7FBFE8375C72}"/>
              </a:ext>
            </a:extLst>
          </p:cNvPr>
          <p:cNvPicPr>
            <a:picLocks noChangeAspect="1"/>
          </p:cNvPicPr>
          <p:nvPr/>
        </p:nvPicPr>
        <p:blipFill rotWithShape="1">
          <a:blip r:embed="rId2">
            <a:extLst>
              <a:ext uri="{28A0092B-C50C-407E-A947-70E740481C1C}">
                <a14:useLocalDpi xmlns:a14="http://schemas.microsoft.com/office/drawing/2010/main" val="0"/>
              </a:ext>
            </a:extLst>
          </a:blip>
          <a:srcRect r="4722" b="1970"/>
          <a:stretch/>
        </p:blipFill>
        <p:spPr>
          <a:xfrm rot="10800000">
            <a:off x="0" y="268190"/>
            <a:ext cx="5393676" cy="699972"/>
          </a:xfrm>
          <a:prstGeom prst="rect">
            <a:avLst/>
          </a:prstGeom>
        </p:spPr>
      </p:pic>
      <p:sp>
        <p:nvSpPr>
          <p:cNvPr id="2" name="Título 1">
            <a:extLst>
              <a:ext uri="{FF2B5EF4-FFF2-40B4-BE49-F238E27FC236}">
                <a16:creationId xmlns:a16="http://schemas.microsoft.com/office/drawing/2014/main" id="{E7D5DB8B-EA0E-40E7-8B79-C71BC4B91559}"/>
              </a:ext>
            </a:extLst>
          </p:cNvPr>
          <p:cNvSpPr>
            <a:spLocks noGrp="1"/>
          </p:cNvSpPr>
          <p:nvPr>
            <p:ph type="title"/>
          </p:nvPr>
        </p:nvSpPr>
        <p:spPr>
          <a:xfrm>
            <a:off x="933735" y="0"/>
            <a:ext cx="3024116" cy="1325563"/>
          </a:xfrm>
        </p:spPr>
        <p:txBody>
          <a:bodyPr/>
          <a:lstStyle/>
          <a:p>
            <a:r>
              <a:rPr lang="es-CO" dirty="0">
                <a:solidFill>
                  <a:schemeClr val="bg1"/>
                </a:solidFill>
                <a:latin typeface="Yu Gothic UI" panose="020B0500000000000000" pitchFamily="34" charset="-128"/>
                <a:ea typeface="Yu Gothic UI" panose="020B0500000000000000" pitchFamily="34" charset="-128"/>
              </a:rPr>
              <a:t>ROBÓTICA</a:t>
            </a:r>
          </a:p>
        </p:txBody>
      </p:sp>
      <p:pic>
        <p:nvPicPr>
          <p:cNvPr id="6" name="Imagen 5">
            <a:extLst>
              <a:ext uri="{FF2B5EF4-FFF2-40B4-BE49-F238E27FC236}">
                <a16:creationId xmlns:a16="http://schemas.microsoft.com/office/drawing/2014/main" id="{BA0795CE-E3E8-49FA-AA3F-83E562A21332}"/>
              </a:ext>
            </a:extLst>
          </p:cNvPr>
          <p:cNvPicPr>
            <a:picLocks noChangeAspect="1"/>
          </p:cNvPicPr>
          <p:nvPr/>
        </p:nvPicPr>
        <p:blipFill rotWithShape="1">
          <a:blip r:embed="rId3">
            <a:extLst>
              <a:ext uri="{28A0092B-C50C-407E-A947-70E740481C1C}">
                <a14:useLocalDpi xmlns:a14="http://schemas.microsoft.com/office/drawing/2010/main" val="0"/>
              </a:ext>
            </a:extLst>
          </a:blip>
          <a:srcRect r="8463"/>
          <a:stretch/>
        </p:blipFill>
        <p:spPr>
          <a:xfrm>
            <a:off x="8001372" y="0"/>
            <a:ext cx="4190628" cy="6858000"/>
          </a:xfrm>
          <a:prstGeom prst="rect">
            <a:avLst/>
          </a:prstGeom>
        </p:spPr>
      </p:pic>
    </p:spTree>
    <p:extLst>
      <p:ext uri="{BB962C8B-B14F-4D97-AF65-F5344CB8AC3E}">
        <p14:creationId xmlns:p14="http://schemas.microsoft.com/office/powerpoint/2010/main" val="165921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E9DA497-2770-42EF-A911-93C37C871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57099" cy="6858000"/>
          </a:xfrm>
          <a:prstGeom prst="rect">
            <a:avLst/>
          </a:prstGeom>
          <a:effectLst>
            <a:outerShdw blurRad="50800" dist="38100" dir="2700000" algn="tl" rotWithShape="0">
              <a:prstClr val="black">
                <a:alpha val="40000"/>
              </a:prstClr>
            </a:outerShdw>
          </a:effectLst>
        </p:spPr>
      </p:pic>
      <p:sp>
        <p:nvSpPr>
          <p:cNvPr id="14" name="Marcador de contenido 2">
            <a:extLst>
              <a:ext uri="{FF2B5EF4-FFF2-40B4-BE49-F238E27FC236}">
                <a16:creationId xmlns:a16="http://schemas.microsoft.com/office/drawing/2014/main" id="{9D681B1B-9733-42EF-B3D2-96989ECB1099}"/>
              </a:ext>
            </a:extLst>
          </p:cNvPr>
          <p:cNvSpPr>
            <a:spLocks noGrp="1"/>
          </p:cNvSpPr>
          <p:nvPr>
            <p:ph idx="1"/>
          </p:nvPr>
        </p:nvSpPr>
        <p:spPr>
          <a:xfrm>
            <a:off x="8327724" y="1744502"/>
            <a:ext cx="3716740" cy="2976585"/>
          </a:xfrm>
        </p:spPr>
        <p:txBody>
          <a:bodyPr>
            <a:normAutofit/>
          </a:bodyPr>
          <a:lstStyle/>
          <a:p>
            <a:pPr algn="just"/>
            <a:r>
              <a:rPr lang="es-CO" sz="2400" dirty="0">
                <a:latin typeface="Yu Gothic UI" panose="020B0500000000000000" pitchFamily="34" charset="-128"/>
                <a:ea typeface="Yu Gothic UI" panose="020B0500000000000000" pitchFamily="34" charset="-128"/>
              </a:rPr>
              <a:t>María Auxiliadora De Cuestecita</a:t>
            </a:r>
          </a:p>
          <a:p>
            <a:pPr algn="just"/>
            <a:r>
              <a:rPr lang="it-IT" sz="2400" dirty="0">
                <a:latin typeface="Yu Gothic UI" panose="020B0500000000000000" pitchFamily="34" charset="-128"/>
                <a:ea typeface="Yu Gothic UI" panose="020B0500000000000000" pitchFamily="34" charset="-128"/>
              </a:rPr>
              <a:t>I.E San Rafael de Albania</a:t>
            </a:r>
            <a:endParaRPr lang="es-CO" sz="2400" dirty="0">
              <a:latin typeface="Yu Gothic UI" panose="020B0500000000000000" pitchFamily="34" charset="-128"/>
              <a:ea typeface="Yu Gothic UI" panose="020B0500000000000000" pitchFamily="34" charset="-128"/>
            </a:endParaRPr>
          </a:p>
          <a:p>
            <a:pPr algn="just"/>
            <a:r>
              <a:rPr lang="es-CO" sz="2400" dirty="0">
                <a:latin typeface="Yu Gothic UI" panose="020B0500000000000000" pitchFamily="34" charset="-128"/>
                <a:ea typeface="Yu Gothic UI" panose="020B0500000000000000" pitchFamily="34" charset="-128"/>
              </a:rPr>
              <a:t>I.E Paulo Sexto de Barrancas</a:t>
            </a:r>
          </a:p>
          <a:p>
            <a:pPr algn="just"/>
            <a:r>
              <a:rPr lang="pt-BR" sz="2400" dirty="0">
                <a:latin typeface="Yu Gothic UI" panose="020B0500000000000000" pitchFamily="34" charset="-128"/>
                <a:ea typeface="Yu Gothic UI" panose="020B0500000000000000" pitchFamily="34" charset="-128"/>
              </a:rPr>
              <a:t>I.E Eduardo Pinto de </a:t>
            </a:r>
            <a:r>
              <a:rPr lang="pt-BR" sz="2400" dirty="0" err="1">
                <a:latin typeface="Yu Gothic UI" panose="020B0500000000000000" pitchFamily="34" charset="-128"/>
                <a:ea typeface="Yu Gothic UI" panose="020B0500000000000000" pitchFamily="34" charset="-128"/>
              </a:rPr>
              <a:t>Porciosa</a:t>
            </a:r>
            <a:endParaRPr lang="es-CO" sz="2400" dirty="0">
              <a:latin typeface="Yu Gothic UI" panose="020B0500000000000000" pitchFamily="34" charset="-128"/>
              <a:ea typeface="Yu Gothic UI" panose="020B0500000000000000" pitchFamily="34" charset="-128"/>
            </a:endParaRPr>
          </a:p>
        </p:txBody>
      </p:sp>
      <p:pic>
        <p:nvPicPr>
          <p:cNvPr id="15" name="Marcador de contenido 5">
            <a:extLst>
              <a:ext uri="{FF2B5EF4-FFF2-40B4-BE49-F238E27FC236}">
                <a16:creationId xmlns:a16="http://schemas.microsoft.com/office/drawing/2014/main" id="{DDD819A4-078D-4C21-B040-D53D3AE03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465" y="6039000"/>
            <a:ext cx="1889999" cy="819000"/>
          </a:xfrm>
          <a:prstGeom prst="rect">
            <a:avLst/>
          </a:prstGeom>
        </p:spPr>
      </p:pic>
      <p:sp>
        <p:nvSpPr>
          <p:cNvPr id="5" name="CuadroTexto 4">
            <a:extLst>
              <a:ext uri="{FF2B5EF4-FFF2-40B4-BE49-F238E27FC236}">
                <a16:creationId xmlns:a16="http://schemas.microsoft.com/office/drawing/2014/main" id="{5BA73654-CE28-4927-B50D-930CBEB0DA06}"/>
              </a:ext>
            </a:extLst>
          </p:cNvPr>
          <p:cNvSpPr txBox="1"/>
          <p:nvPr/>
        </p:nvSpPr>
        <p:spPr>
          <a:xfrm>
            <a:off x="106386" y="1144338"/>
            <a:ext cx="3040038" cy="1200329"/>
          </a:xfrm>
          <a:prstGeom prst="rect">
            <a:avLst/>
          </a:prstGeom>
          <a:noFill/>
        </p:spPr>
        <p:txBody>
          <a:bodyPr wrap="square">
            <a:spAutoFit/>
          </a:bodyPr>
          <a:lstStyle/>
          <a:p>
            <a:r>
              <a:rPr lang="es-CO" sz="2400" b="1" dirty="0">
                <a:solidFill>
                  <a:schemeClr val="bg1"/>
                </a:solidFill>
                <a:latin typeface="Yu Gothic UI" panose="020B0500000000000000" pitchFamily="34" charset="-128"/>
                <a:ea typeface="Yu Gothic UI" panose="020B0500000000000000" pitchFamily="34" charset="-128"/>
              </a:rPr>
              <a:t>INSTITUCIONES EDUCATIVAS ALIADAS</a:t>
            </a:r>
          </a:p>
        </p:txBody>
      </p:sp>
      <p:pic>
        <p:nvPicPr>
          <p:cNvPr id="3" name="Imagen 2" descr="Imagen que contiene persona, interior, edificio, hombre&#10;&#10;Descripción generada automáticamente">
            <a:extLst>
              <a:ext uri="{FF2B5EF4-FFF2-40B4-BE49-F238E27FC236}">
                <a16:creationId xmlns:a16="http://schemas.microsoft.com/office/drawing/2014/main" id="{DB9E4B89-92F5-4F6A-8298-BC50871F7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099" y="0"/>
            <a:ext cx="5239512" cy="6858000"/>
          </a:xfrm>
          <a:prstGeom prst="rect">
            <a:avLst/>
          </a:prstGeom>
        </p:spPr>
      </p:pic>
    </p:spTree>
    <p:extLst>
      <p:ext uri="{BB962C8B-B14F-4D97-AF65-F5344CB8AC3E}">
        <p14:creationId xmlns:p14="http://schemas.microsoft.com/office/powerpoint/2010/main" val="409763880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4878</TotalTime>
  <Words>1609</Words>
  <Application>Microsoft Office PowerPoint</Application>
  <PresentationFormat>Panorámica</PresentationFormat>
  <Paragraphs>152</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Yu Gothic UI</vt:lpstr>
      <vt:lpstr>Arial</vt:lpstr>
      <vt:lpstr>Calibri</vt:lpstr>
      <vt:lpstr>Calibri Light</vt:lpstr>
      <vt:lpstr>Tema de Office</vt:lpstr>
      <vt:lpstr>Presentación de PowerPoint</vt:lpstr>
      <vt:lpstr>INTRODUCCIÓN</vt:lpstr>
      <vt:lpstr>GESTIÓN PROGRAMAS SOCIALES</vt:lpstr>
      <vt:lpstr>TALENTO GUAJIRO</vt:lpstr>
      <vt:lpstr>Presentación de PowerPoint</vt:lpstr>
      <vt:lpstr>Presentación de PowerPoint</vt:lpstr>
      <vt:lpstr>Presentación de PowerPoint</vt:lpstr>
      <vt:lpstr>ROBÓTICA</vt:lpstr>
      <vt:lpstr>Presentación de PowerPoint</vt:lpstr>
      <vt:lpstr>Presentación de PowerPoint</vt:lpstr>
      <vt:lpstr>Presentación de PowerPoint</vt:lpstr>
      <vt:lpstr>LIDERAZGO</vt:lpstr>
      <vt:lpstr>Presentación de PowerPoint</vt:lpstr>
      <vt:lpstr>Presentación de PowerPoint</vt:lpstr>
      <vt:lpstr>AYUDAS Y DONACIONES</vt:lpstr>
      <vt:lpstr>Presentación de PowerPoint</vt:lpstr>
      <vt:lpstr>Presentación de PowerPoint</vt:lpstr>
      <vt:lpstr>Presentación de PowerPoint</vt:lpstr>
      <vt:lpstr>VALORES</vt:lpstr>
      <vt:lpstr>OTROS</vt:lpstr>
      <vt:lpstr>CONCLUSIONES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Ruiz</dc:creator>
  <cp:lastModifiedBy>shelse ramírez</cp:lastModifiedBy>
  <cp:revision>87</cp:revision>
  <dcterms:created xsi:type="dcterms:W3CDTF">2020-11-27T16:59:41Z</dcterms:created>
  <dcterms:modified xsi:type="dcterms:W3CDTF">2022-08-24T14:37:58Z</dcterms:modified>
</cp:coreProperties>
</file>